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charts/chart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0"/>
  </p:notesMasterIdLst>
  <p:sldIdLst>
    <p:sldId id="281" r:id="rId6"/>
    <p:sldId id="261" r:id="rId7"/>
    <p:sldId id="284" r:id="rId8"/>
    <p:sldId id="307" r:id="rId9"/>
    <p:sldId id="308" r:id="rId10"/>
    <p:sldId id="265" r:id="rId11"/>
    <p:sldId id="287" r:id="rId12"/>
    <p:sldId id="266" r:id="rId13"/>
    <p:sldId id="263" r:id="rId14"/>
    <p:sldId id="309" r:id="rId15"/>
    <p:sldId id="311" r:id="rId16"/>
    <p:sldId id="312" r:id="rId17"/>
    <p:sldId id="313" r:id="rId18"/>
    <p:sldId id="314" r:id="rId19"/>
    <p:sldId id="315" r:id="rId20"/>
    <p:sldId id="296" r:id="rId21"/>
    <p:sldId id="297" r:id="rId22"/>
    <p:sldId id="298" r:id="rId23"/>
    <p:sldId id="268" r:id="rId24"/>
    <p:sldId id="290" r:id="rId25"/>
    <p:sldId id="292" r:id="rId26"/>
    <p:sldId id="293" r:id="rId27"/>
    <p:sldId id="294" r:id="rId28"/>
    <p:sldId id="295" r:id="rId29"/>
    <p:sldId id="299" r:id="rId30"/>
    <p:sldId id="301" r:id="rId31"/>
    <p:sldId id="302" r:id="rId32"/>
    <p:sldId id="306" r:id="rId33"/>
    <p:sldId id="305" r:id="rId34"/>
    <p:sldId id="300" r:id="rId35"/>
    <p:sldId id="304" r:id="rId36"/>
    <p:sldId id="303" r:id="rId37"/>
    <p:sldId id="276"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77860" autoAdjust="0"/>
  </p:normalViewPr>
  <p:slideViewPr>
    <p:cSldViewPr snapToGrid="0">
      <p:cViewPr varScale="1">
        <p:scale>
          <a:sx n="53" d="100"/>
          <a:sy n="53" d="100"/>
        </p:scale>
        <p:origin x="486" y="60"/>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cer\Desktop\CGU\SD\presentation%20pictures\3_Iteration_PlanningPoker.xlsx%2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cer\Desktop\CGU\SD\1st%20mileston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 Chart</a:t>
            </a:r>
          </a:p>
        </c:rich>
      </c:tx>
      <c:overlay val="0"/>
      <c:spPr>
        <a:noFill/>
        <a:ln>
          <a:noFill/>
        </a:ln>
        <a:effectLst/>
      </c:spPr>
    </c:title>
    <c:autoTitleDeleted val="0"/>
    <c:plotArea>
      <c:layout>
        <c:manualLayout>
          <c:layoutTarget val="inner"/>
          <c:xMode val="edge"/>
          <c:yMode val="edge"/>
          <c:x val="0.1171504265091864"/>
          <c:y val="0.23116826718681294"/>
          <c:w val="0.84396062992125886"/>
          <c:h val="0.56513156167979062"/>
        </c:manualLayout>
      </c:layout>
      <c:lineChart>
        <c:grouping val="standard"/>
        <c:varyColors val="0"/>
        <c:ser>
          <c:idx val="0"/>
          <c:order val="0"/>
          <c:tx>
            <c:v>Predicted</c:v>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'3 Predict-Actual'!$A$2:$A$12</c:f>
              <c:numCache>
                <c:formatCode>General</c:formatCode>
                <c:ptCount val="11"/>
                <c:pt idx="0">
                  <c:v>20</c:v>
                </c:pt>
                <c:pt idx="1">
                  <c:v>19</c:v>
                </c:pt>
                <c:pt idx="2">
                  <c:v>18.375</c:v>
                </c:pt>
                <c:pt idx="3">
                  <c:v>17.875</c:v>
                </c:pt>
                <c:pt idx="4">
                  <c:v>17</c:v>
                </c:pt>
                <c:pt idx="5">
                  <c:v>15.875000000000005</c:v>
                </c:pt>
                <c:pt idx="6">
                  <c:v>15.875000000000005</c:v>
                </c:pt>
                <c:pt idx="7">
                  <c:v>15.75</c:v>
                </c:pt>
                <c:pt idx="8">
                  <c:v>9.8750000000000053</c:v>
                </c:pt>
                <c:pt idx="9">
                  <c:v>6</c:v>
                </c:pt>
                <c:pt idx="10">
                  <c:v>0</c:v>
                </c:pt>
              </c:numCache>
            </c:numRef>
          </c:val>
          <c:smooth val="0"/>
          <c:extLst>
            <c:ext xmlns:c16="http://schemas.microsoft.com/office/drawing/2014/chart" uri="{C3380CC4-5D6E-409C-BE32-E72D297353CC}">
              <c16:uniqueId val="{00000000-6841-4400-B804-309859F44910}"/>
            </c:ext>
          </c:extLst>
        </c:ser>
        <c:ser>
          <c:idx val="1"/>
          <c:order val="1"/>
          <c:tx>
            <c:v>Actual</c:v>
          </c:tx>
          <c:spPr>
            <a:ln w="28575" cap="rnd">
              <a:solidFill>
                <a:srgbClr val="FF0000"/>
              </a:solidFill>
              <a:round/>
            </a:ln>
            <a:effectLst/>
          </c:spPr>
          <c:marker>
            <c:symbol val="circle"/>
            <c:size val="5"/>
            <c:spPr>
              <a:solidFill>
                <a:schemeClr val="accent2"/>
              </a:solidFill>
              <a:ln w="9525">
                <a:solidFill>
                  <a:schemeClr val="accent2"/>
                </a:solidFill>
              </a:ln>
              <a:effectLst/>
            </c:spPr>
          </c:marker>
          <c:val>
            <c:numRef>
              <c:f>'3 Predict-Actual'!$B$2:$B$12</c:f>
              <c:numCache>
                <c:formatCode>General</c:formatCode>
                <c:ptCount val="11"/>
                <c:pt idx="0">
                  <c:v>20</c:v>
                </c:pt>
                <c:pt idx="1">
                  <c:v>19</c:v>
                </c:pt>
                <c:pt idx="2">
                  <c:v>18.375</c:v>
                </c:pt>
                <c:pt idx="3">
                  <c:v>17.875</c:v>
                </c:pt>
                <c:pt idx="4">
                  <c:v>17</c:v>
                </c:pt>
                <c:pt idx="5">
                  <c:v>15.875000000000005</c:v>
                </c:pt>
                <c:pt idx="6">
                  <c:v>15.875000000000005</c:v>
                </c:pt>
                <c:pt idx="7">
                  <c:v>16.97999999999999</c:v>
                </c:pt>
                <c:pt idx="8">
                  <c:v>16.97999999999999</c:v>
                </c:pt>
              </c:numCache>
            </c:numRef>
          </c:val>
          <c:smooth val="0"/>
          <c:extLst>
            <c:ext xmlns:c16="http://schemas.microsoft.com/office/drawing/2014/chart" uri="{C3380CC4-5D6E-409C-BE32-E72D297353CC}">
              <c16:uniqueId val="{00000001-6841-4400-B804-309859F44910}"/>
            </c:ext>
          </c:extLst>
        </c:ser>
        <c:ser>
          <c:idx val="2"/>
          <c:order val="2"/>
          <c:tx>
            <c:v>Expected</c:v>
          </c:tx>
          <c:spPr>
            <a:ln w="28575" cap="rnd">
              <a:solidFill>
                <a:srgbClr val="00B050"/>
              </a:solidFill>
              <a:round/>
            </a:ln>
            <a:effectLst/>
          </c:spPr>
          <c:marker>
            <c:symbol val="circle"/>
            <c:size val="5"/>
            <c:spPr>
              <a:solidFill>
                <a:schemeClr val="accent3"/>
              </a:solidFill>
              <a:ln w="9525">
                <a:solidFill>
                  <a:schemeClr val="accent3"/>
                </a:solidFill>
              </a:ln>
              <a:effectLst/>
            </c:spPr>
          </c:marker>
          <c:val>
            <c:numRef>
              <c:f>'3 Predict-Actual'!$C$2:$C$12</c:f>
              <c:numCache>
                <c:formatCode>General</c:formatCode>
                <c:ptCount val="11"/>
                <c:pt idx="0">
                  <c:v>20</c:v>
                </c:pt>
                <c:pt idx="1">
                  <c:v>18</c:v>
                </c:pt>
                <c:pt idx="2">
                  <c:v>16</c:v>
                </c:pt>
                <c:pt idx="3">
                  <c:v>14</c:v>
                </c:pt>
                <c:pt idx="4">
                  <c:v>12</c:v>
                </c:pt>
                <c:pt idx="5">
                  <c:v>10</c:v>
                </c:pt>
                <c:pt idx="6">
                  <c:v>8</c:v>
                </c:pt>
                <c:pt idx="7">
                  <c:v>6</c:v>
                </c:pt>
                <c:pt idx="8">
                  <c:v>4</c:v>
                </c:pt>
                <c:pt idx="9">
                  <c:v>2</c:v>
                </c:pt>
                <c:pt idx="10">
                  <c:v>0</c:v>
                </c:pt>
              </c:numCache>
            </c:numRef>
          </c:val>
          <c:smooth val="0"/>
          <c:extLst>
            <c:ext xmlns:c16="http://schemas.microsoft.com/office/drawing/2014/chart" uri="{C3380CC4-5D6E-409C-BE32-E72D297353CC}">
              <c16:uniqueId val="{00000002-6841-4400-B804-309859F44910}"/>
            </c:ext>
          </c:extLst>
        </c:ser>
        <c:dLbls>
          <c:showLegendKey val="0"/>
          <c:showVal val="0"/>
          <c:showCatName val="0"/>
          <c:showSerName val="0"/>
          <c:showPercent val="0"/>
          <c:showBubbleSize val="0"/>
        </c:dLbls>
        <c:marker val="1"/>
        <c:smooth val="0"/>
        <c:axId val="154405504"/>
        <c:axId val="141877632"/>
      </c:lineChart>
      <c:catAx>
        <c:axId val="154405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877632"/>
        <c:crosses val="autoZero"/>
        <c:auto val="1"/>
        <c:lblAlgn val="ctr"/>
        <c:lblOffset val="100"/>
        <c:noMultiLvlLbl val="0"/>
      </c:catAx>
      <c:valAx>
        <c:axId val="141877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 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05504"/>
        <c:crosses val="autoZero"/>
        <c:crossBetween val="between"/>
      </c:valAx>
      <c:spPr>
        <a:noFill/>
        <a:ln>
          <a:noFill/>
        </a:ln>
        <a:effectLst/>
      </c:spPr>
    </c:plotArea>
    <c:legend>
      <c:legendPos val="b"/>
      <c:layout>
        <c:manualLayout>
          <c:xMode val="edge"/>
          <c:yMode val="edge"/>
          <c:x val="0.23261329833770791"/>
          <c:y val="0.10468700787401575"/>
          <c:w val="0.54588451443569563"/>
          <c:h val="7.031299212598443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 Chart</a:t>
            </a:r>
          </a:p>
        </c:rich>
      </c:tx>
      <c:overlay val="0"/>
      <c:spPr>
        <a:noFill/>
        <a:ln>
          <a:noFill/>
        </a:ln>
        <a:effectLst/>
      </c:spPr>
    </c:title>
    <c:autoTitleDeleted val="0"/>
    <c:plotArea>
      <c:layout>
        <c:manualLayout>
          <c:layoutTarget val="inner"/>
          <c:xMode val="edge"/>
          <c:yMode val="edge"/>
          <c:x val="0.11715048118985125"/>
          <c:y val="0.22537500000000005"/>
          <c:w val="0.8439606299212592"/>
          <c:h val="0.56513156167979062"/>
        </c:manualLayout>
      </c:layout>
      <c:lineChart>
        <c:grouping val="standard"/>
        <c:varyColors val="0"/>
        <c:ser>
          <c:idx val="1"/>
          <c:order val="0"/>
          <c:tx>
            <c:v>Actual</c:v>
          </c:tx>
          <c:spPr>
            <a:ln w="28575" cap="rnd">
              <a:solidFill>
                <a:srgbClr val="FF0000"/>
              </a:solidFill>
              <a:round/>
            </a:ln>
            <a:effectLst/>
          </c:spPr>
          <c:marker>
            <c:symbol val="circle"/>
            <c:size val="5"/>
            <c:spPr>
              <a:solidFill>
                <a:schemeClr val="accent2"/>
              </a:solidFill>
              <a:ln w="9525">
                <a:solidFill>
                  <a:schemeClr val="accent2"/>
                </a:solidFill>
              </a:ln>
              <a:effectLst/>
            </c:spPr>
          </c:marker>
          <c:val>
            <c:numRef>
              <c:f>'3 Predict-Actual'!$A$2:$A$12</c:f>
              <c:numCache>
                <c:formatCode>General</c:formatCode>
                <c:ptCount val="11"/>
                <c:pt idx="0">
                  <c:v>20</c:v>
                </c:pt>
                <c:pt idx="1">
                  <c:v>19</c:v>
                </c:pt>
                <c:pt idx="2">
                  <c:v>18.375</c:v>
                </c:pt>
                <c:pt idx="3">
                  <c:v>17.875</c:v>
                </c:pt>
                <c:pt idx="4">
                  <c:v>17</c:v>
                </c:pt>
                <c:pt idx="5">
                  <c:v>15.875000000000004</c:v>
                </c:pt>
                <c:pt idx="6">
                  <c:v>15.875000000000004</c:v>
                </c:pt>
                <c:pt idx="7">
                  <c:v>16.979999999999993</c:v>
                </c:pt>
                <c:pt idx="8">
                  <c:v>16.979999999999993</c:v>
                </c:pt>
                <c:pt idx="9">
                  <c:v>10</c:v>
                </c:pt>
                <c:pt idx="10">
                  <c:v>0</c:v>
                </c:pt>
              </c:numCache>
            </c:numRef>
          </c:val>
          <c:smooth val="0"/>
          <c:extLst>
            <c:ext xmlns:c16="http://schemas.microsoft.com/office/drawing/2014/chart" uri="{C3380CC4-5D6E-409C-BE32-E72D297353CC}">
              <c16:uniqueId val="{00000000-2537-4C75-AA6A-FFDFFCE9DC36}"/>
            </c:ext>
          </c:extLst>
        </c:ser>
        <c:ser>
          <c:idx val="2"/>
          <c:order val="1"/>
          <c:tx>
            <c:v>Expected</c:v>
          </c:tx>
          <c:spPr>
            <a:ln w="28575" cap="rnd">
              <a:solidFill>
                <a:srgbClr val="00B050"/>
              </a:solidFill>
              <a:round/>
            </a:ln>
            <a:effectLst/>
          </c:spPr>
          <c:marker>
            <c:symbol val="circle"/>
            <c:size val="5"/>
            <c:spPr>
              <a:solidFill>
                <a:schemeClr val="accent3"/>
              </a:solidFill>
              <a:ln w="9525">
                <a:solidFill>
                  <a:schemeClr val="accent3"/>
                </a:solidFill>
              </a:ln>
              <a:effectLst/>
            </c:spPr>
          </c:marker>
          <c:val>
            <c:numRef>
              <c:f>'3 Predict-Actual'!$B$2:$B$12</c:f>
              <c:numCache>
                <c:formatCode>General</c:formatCode>
                <c:ptCount val="11"/>
                <c:pt idx="0">
                  <c:v>20</c:v>
                </c:pt>
                <c:pt idx="1">
                  <c:v>18</c:v>
                </c:pt>
                <c:pt idx="2">
                  <c:v>16</c:v>
                </c:pt>
                <c:pt idx="3">
                  <c:v>14</c:v>
                </c:pt>
                <c:pt idx="4">
                  <c:v>12</c:v>
                </c:pt>
                <c:pt idx="5">
                  <c:v>10</c:v>
                </c:pt>
                <c:pt idx="6">
                  <c:v>8</c:v>
                </c:pt>
                <c:pt idx="7">
                  <c:v>6</c:v>
                </c:pt>
                <c:pt idx="8">
                  <c:v>4</c:v>
                </c:pt>
                <c:pt idx="9">
                  <c:v>2</c:v>
                </c:pt>
                <c:pt idx="10">
                  <c:v>0</c:v>
                </c:pt>
              </c:numCache>
            </c:numRef>
          </c:val>
          <c:smooth val="0"/>
          <c:extLst>
            <c:ext xmlns:c16="http://schemas.microsoft.com/office/drawing/2014/chart" uri="{C3380CC4-5D6E-409C-BE32-E72D297353CC}">
              <c16:uniqueId val="{00000001-2537-4C75-AA6A-FFDFFCE9DC36}"/>
            </c:ext>
          </c:extLst>
        </c:ser>
        <c:dLbls>
          <c:showLegendKey val="0"/>
          <c:showVal val="0"/>
          <c:showCatName val="0"/>
          <c:showSerName val="0"/>
          <c:showPercent val="0"/>
          <c:showBubbleSize val="0"/>
        </c:dLbls>
        <c:marker val="1"/>
        <c:smooth val="0"/>
        <c:axId val="142224768"/>
        <c:axId val="142263808"/>
      </c:lineChart>
      <c:catAx>
        <c:axId val="1422247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263808"/>
        <c:crosses val="autoZero"/>
        <c:auto val="1"/>
        <c:lblAlgn val="ctr"/>
        <c:lblOffset val="100"/>
        <c:noMultiLvlLbl val="0"/>
      </c:catAx>
      <c:valAx>
        <c:axId val="142263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 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224768"/>
        <c:crosses val="autoZero"/>
        <c:crossBetween val="between"/>
      </c:valAx>
      <c:spPr>
        <a:noFill/>
        <a:ln>
          <a:noFill/>
        </a:ln>
        <a:effectLst/>
      </c:spPr>
    </c:plotArea>
    <c:legend>
      <c:legendPos val="b"/>
      <c:layout>
        <c:manualLayout>
          <c:xMode val="edge"/>
          <c:yMode val="edge"/>
          <c:x val="0.23261329833770791"/>
          <c:y val="0.10468700787401575"/>
          <c:w val="0.54588451443569563"/>
          <c:h val="7.031299212598435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361057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67918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21</a:t>
            </a:fld>
            <a:endParaRPr lang="en-US"/>
          </a:p>
        </p:txBody>
      </p:sp>
    </p:spTree>
    <p:extLst>
      <p:ext uri="{BB962C8B-B14F-4D97-AF65-F5344CB8AC3E}">
        <p14:creationId xmlns:p14="http://schemas.microsoft.com/office/powerpoint/2010/main" val="1390478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751302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920758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271121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will explain you the user stories by going through the application itself .</a:t>
            </a:r>
          </a:p>
          <a:p>
            <a:r>
              <a:rPr lang="en-US" dirty="0"/>
              <a:t>Here we can see the choice</a:t>
            </a:r>
            <a:r>
              <a:rPr lang="en-US" baseline="0" dirty="0"/>
              <a:t> of date could be done which was part of our User story. </a:t>
            </a:r>
          </a:p>
          <a:p>
            <a:r>
              <a:rPr lang="en-US" baseline="0" dirty="0"/>
              <a:t>Every applicant needs to register and hence we have the register User story along with a update registration user story</a:t>
            </a:r>
          </a:p>
          <a:p>
            <a:r>
              <a:rPr lang="en-US" baseline="0" dirty="0"/>
              <a:t>These were a part of 1</a:t>
            </a:r>
            <a:r>
              <a:rPr lang="en-US" baseline="30000" dirty="0"/>
              <a:t>st</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9</a:t>
            </a:fld>
            <a:endParaRPr lang="en-US"/>
          </a:p>
        </p:txBody>
      </p:sp>
    </p:spTree>
    <p:extLst>
      <p:ext uri="{BB962C8B-B14F-4D97-AF65-F5344CB8AC3E}">
        <p14:creationId xmlns:p14="http://schemas.microsoft.com/office/powerpoint/2010/main" val="416086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47073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12/6/2016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www.activecamps.com/" TargetMode="External"/><Relationship Id="rId5" Type="http://schemas.openxmlformats.org/officeDocument/2006/relationships/image" Target="../media/image15.jpe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6" name="Picture 5"/>
          <p:cNvPicPr>
            <a:picLocks noChangeAspect="1"/>
          </p:cNvPicPr>
          <p:nvPr/>
        </p:nvPicPr>
        <p:blipFill>
          <a:blip r:embed="rId3"/>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769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7552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2" name="Picture 1"/>
          <p:cNvPicPr>
            <a:picLocks noChangeAspect="1"/>
          </p:cNvPicPr>
          <p:nvPr/>
        </p:nvPicPr>
        <p:blipFill>
          <a:blip r:embed="rId3"/>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4385"/>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4517" y="1302002"/>
            <a:ext cx="10687050" cy="5219700"/>
          </a:xfrm>
          <a:prstGeom prst="rect">
            <a:avLst/>
          </a:prstGeom>
        </p:spPr>
      </p:pic>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3220305"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7" name="Table 6"/>
          <p:cNvGraphicFramePr>
            <a:graphicFrameLocks noGrp="1"/>
          </p:cNvGraphicFramePr>
          <p:nvPr>
            <p:extLst/>
          </p:nvPr>
        </p:nvGraphicFramePr>
        <p:xfrm>
          <a:off x="5970270" y="1319531"/>
          <a:ext cx="5993131" cy="2423160"/>
        </p:xfrm>
        <a:graphic>
          <a:graphicData uri="http://schemas.openxmlformats.org/drawingml/2006/table">
            <a:tbl>
              <a:tblPr>
                <a:tableStyleId>{5C22544A-7EE6-4342-B048-85BDC9FD1C3A}</a:tableStyleId>
              </a:tblPr>
              <a:tblGrid>
                <a:gridCol w="743975">
                  <a:extLst>
                    <a:ext uri="{9D8B030D-6E8A-4147-A177-3AD203B41FA5}">
                      <a16:colId xmlns:a16="http://schemas.microsoft.com/office/drawing/2014/main" val="1799613398"/>
                    </a:ext>
                  </a:extLst>
                </a:gridCol>
                <a:gridCol w="3637210">
                  <a:extLst>
                    <a:ext uri="{9D8B030D-6E8A-4147-A177-3AD203B41FA5}">
                      <a16:colId xmlns:a16="http://schemas.microsoft.com/office/drawing/2014/main" val="2261041368"/>
                    </a:ext>
                  </a:extLst>
                </a:gridCol>
                <a:gridCol w="1062231">
                  <a:extLst>
                    <a:ext uri="{9D8B030D-6E8A-4147-A177-3AD203B41FA5}">
                      <a16:colId xmlns:a16="http://schemas.microsoft.com/office/drawing/2014/main" val="3291410203"/>
                    </a:ext>
                  </a:extLst>
                </a:gridCol>
                <a:gridCol w="549715">
                  <a:extLst>
                    <a:ext uri="{9D8B030D-6E8A-4147-A177-3AD203B41FA5}">
                      <a16:colId xmlns:a16="http://schemas.microsoft.com/office/drawing/2014/main" val="2945751332"/>
                    </a:ext>
                  </a:extLst>
                </a:gridCol>
              </a:tblGrid>
              <a:tr h="222885">
                <a:tc gridSpan="4">
                  <a:txBody>
                    <a:bodyPr/>
                    <a:lstStyle/>
                    <a:p>
                      <a:pPr algn="ctr" fontAlgn="ctr"/>
                      <a:r>
                        <a:rPr lang="en-US" sz="1400" u="none" strike="noStrike" dirty="0">
                          <a:effectLst/>
                        </a:rPr>
                        <a:t>User Story 2: Registration</a:t>
                      </a:r>
                      <a:endParaRPr lang="en-US" sz="1400" b="0" i="0" u="none" strike="noStrike" dirty="0">
                        <a:solidFill>
                          <a:srgbClr val="000000"/>
                        </a:solidFill>
                        <a:effectLst/>
                        <a:latin typeface="Calibri" panose="020F0502020204030204" pitchFamily="34" charset="0"/>
                      </a:endParaRPr>
                    </a:p>
                  </a:txBody>
                  <a:tcPr marL="9525" marR="9525" marT="9525" marB="0" anchor="ctr">
                    <a:solidFill>
                      <a:srgbClr val="5DD5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0441013"/>
                  </a:ext>
                </a:extLst>
              </a:tr>
              <a:tr h="222885">
                <a:tc>
                  <a:txBody>
                    <a:bodyPr/>
                    <a:lstStyle/>
                    <a:p>
                      <a:pPr algn="l" fontAlgn="b"/>
                      <a:r>
                        <a:rPr lang="en-US" sz="1400" u="none" strike="noStrike" dirty="0">
                          <a:effectLst/>
                        </a:rPr>
                        <a:t>Task No.</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ctr"/>
                      <a:r>
                        <a:rPr lang="en-US" sz="1400" u="none" strike="noStrike" dirty="0">
                          <a:effectLst/>
                        </a:rPr>
                        <a:t>Task</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Time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9269818"/>
                  </a:ext>
                </a:extLst>
              </a:tr>
              <a:tr h="436245">
                <a:tc>
                  <a:txBody>
                    <a:bodyPr/>
                    <a:lstStyle/>
                    <a:p>
                      <a:pPr algn="ctr" fontAlgn="ctr"/>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 Making the Applicant Class (Entity)</a:t>
                      </a:r>
                      <a:br>
                        <a:rPr lang="en-US" sz="1400" u="none" strike="noStrike" dirty="0">
                          <a:effectLst/>
                        </a:rPr>
                      </a:br>
                      <a:r>
                        <a:rPr lang="en-US" sz="1400" u="none" strike="noStrike" dirty="0">
                          <a:effectLst/>
                        </a:rPr>
                        <a:t> Making the CSV File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Jemin/Soheil</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2 hrs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20546494"/>
                  </a:ext>
                </a:extLst>
              </a:tr>
              <a:tr h="222885">
                <a:tc>
                  <a:txBody>
                    <a:bodyPr/>
                    <a:lstStyle/>
                    <a:p>
                      <a:pPr algn="ctr" fontAlgn="ctr"/>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 Adding Transformations to the Applicant class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Jemin/Soheil</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4 hrs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28579744"/>
                  </a:ext>
                </a:extLst>
              </a:tr>
              <a:tr h="222885">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Making the logic for the Applicant class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Jemin/</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3 hrs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89809565"/>
                  </a:ext>
                </a:extLst>
              </a:tr>
              <a:tr h="436245">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Making the common functions for the Applicant Class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Rohan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5 day</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84995842"/>
                  </a:ext>
                </a:extLst>
              </a:tr>
              <a:tr h="222885">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Connecting the Registration logic to the UI</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err="1">
                          <a:effectLst/>
                        </a:rPr>
                        <a:t>Karthik</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3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1415201"/>
                  </a:ext>
                </a:extLst>
              </a:tr>
              <a:tr h="436245">
                <a:tc>
                  <a:txBody>
                    <a:bodyPr/>
                    <a:lstStyle/>
                    <a:p>
                      <a:pPr algn="ctr" fontAlgn="ctr"/>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Testing the logic, Testing the UI</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Jemin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1.5 days</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32358436"/>
                  </a:ext>
                </a:extLst>
              </a:tr>
            </a:tbl>
          </a:graphicData>
        </a:graphic>
      </p:graphicFrame>
      <p:graphicFrame>
        <p:nvGraphicFramePr>
          <p:cNvPr id="16" name="Table 15"/>
          <p:cNvGraphicFramePr>
            <a:graphicFrameLocks noGrp="1"/>
          </p:cNvGraphicFramePr>
          <p:nvPr>
            <p:extLst/>
          </p:nvPr>
        </p:nvGraphicFramePr>
        <p:xfrm>
          <a:off x="185512" y="1319532"/>
          <a:ext cx="5468527" cy="2398958"/>
        </p:xfrm>
        <a:graphic>
          <a:graphicData uri="http://schemas.openxmlformats.org/drawingml/2006/table">
            <a:tbl>
              <a:tblPr>
                <a:tableStyleId>{5C22544A-7EE6-4342-B048-85BDC9FD1C3A}</a:tableStyleId>
              </a:tblPr>
              <a:tblGrid>
                <a:gridCol w="781218">
                  <a:extLst>
                    <a:ext uri="{9D8B030D-6E8A-4147-A177-3AD203B41FA5}">
                      <a16:colId xmlns:a16="http://schemas.microsoft.com/office/drawing/2014/main" val="3321793694"/>
                    </a:ext>
                  </a:extLst>
                </a:gridCol>
                <a:gridCol w="3330950">
                  <a:extLst>
                    <a:ext uri="{9D8B030D-6E8A-4147-A177-3AD203B41FA5}">
                      <a16:colId xmlns:a16="http://schemas.microsoft.com/office/drawing/2014/main" val="795204489"/>
                    </a:ext>
                  </a:extLst>
                </a:gridCol>
                <a:gridCol w="822960">
                  <a:extLst>
                    <a:ext uri="{9D8B030D-6E8A-4147-A177-3AD203B41FA5}">
                      <a16:colId xmlns:a16="http://schemas.microsoft.com/office/drawing/2014/main" val="2329340413"/>
                    </a:ext>
                  </a:extLst>
                </a:gridCol>
                <a:gridCol w="533399">
                  <a:extLst>
                    <a:ext uri="{9D8B030D-6E8A-4147-A177-3AD203B41FA5}">
                      <a16:colId xmlns:a16="http://schemas.microsoft.com/office/drawing/2014/main" val="1316389530"/>
                    </a:ext>
                  </a:extLst>
                </a:gridCol>
              </a:tblGrid>
              <a:tr h="222885">
                <a:tc gridSpan="4">
                  <a:txBody>
                    <a:bodyPr/>
                    <a:lstStyle/>
                    <a:p>
                      <a:pPr algn="ctr" fontAlgn="b"/>
                      <a:r>
                        <a:rPr lang="en-US" sz="1400" u="none" strike="noStrike" dirty="0">
                          <a:effectLst/>
                        </a:rPr>
                        <a:t>User Story 1: Choosing the date</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5DD5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689882"/>
                  </a:ext>
                </a:extLst>
              </a:tr>
              <a:tr h="222885">
                <a:tc>
                  <a:txBody>
                    <a:bodyPr/>
                    <a:lstStyle/>
                    <a:p>
                      <a:pPr algn="l" fontAlgn="b"/>
                      <a:r>
                        <a:rPr lang="en-US" sz="1400" u="none" strike="noStrike">
                          <a:effectLst/>
                        </a:rPr>
                        <a:t>Task No.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Task</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Time</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9385656"/>
                  </a:ext>
                </a:extLst>
              </a:tr>
              <a:tr h="436245">
                <a:tc>
                  <a:txBody>
                    <a:bodyPr/>
                    <a:lstStyle/>
                    <a:p>
                      <a:pPr algn="ctr" fontAlgn="ctr"/>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Making the date class (Entity)</a:t>
                      </a:r>
                      <a:br>
                        <a:rPr lang="en-US" sz="1400" u="none" strike="noStrike" dirty="0">
                          <a:effectLst/>
                        </a:rPr>
                      </a:br>
                      <a:r>
                        <a:rPr lang="en-US" sz="1400" u="none" strike="noStrike" dirty="0">
                          <a:effectLst/>
                        </a:rPr>
                        <a:t>Making the CSV File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Soheil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1 </a:t>
                      </a:r>
                      <a:r>
                        <a:rPr lang="en-US" sz="1400" u="none" strike="noStrike" dirty="0" err="1">
                          <a:effectLst/>
                        </a:rPr>
                        <a:t>hr</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479114"/>
                  </a:ext>
                </a:extLst>
              </a:tr>
              <a:tr h="513183">
                <a:tc>
                  <a:txBody>
                    <a:bodyPr/>
                    <a:lstStyle/>
                    <a:p>
                      <a:pPr algn="ctr" fontAlgn="ctr"/>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Making the logic of choosing the date:</a:t>
                      </a:r>
                      <a:br>
                        <a:rPr lang="en-US" sz="1400" u="none" strike="noStrike" dirty="0">
                          <a:effectLst/>
                        </a:rPr>
                      </a:br>
                      <a:r>
                        <a:rPr lang="en-US" sz="1400" u="none" strike="noStrike" dirty="0">
                          <a:effectLst/>
                        </a:rPr>
                        <a:t>Connecting it to the CSV File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Rohan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4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7179412"/>
                  </a:ext>
                </a:extLst>
              </a:tr>
              <a:tr h="344630">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Connecting the choosing date logic to the UI</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Karthik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3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6909330"/>
                  </a:ext>
                </a:extLst>
              </a:tr>
              <a:tr h="436245">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Testing the logic</a:t>
                      </a:r>
                      <a:br>
                        <a:rPr lang="en-US" sz="1400" u="none" strike="noStrike" dirty="0">
                          <a:effectLst/>
                        </a:rPr>
                      </a:br>
                      <a:r>
                        <a:rPr lang="en-US" sz="1400" u="none" strike="noStrike" dirty="0">
                          <a:effectLst/>
                        </a:rPr>
                        <a:t>Testing the UI</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Jemin</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1 day</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3165627"/>
                  </a:ext>
                </a:extLst>
              </a:tr>
              <a:tr h="222885">
                <a:tc>
                  <a:txBody>
                    <a:bodyPr/>
                    <a:lstStyle/>
                    <a:p>
                      <a:pPr algn="ctr" fontAlgn="ctr"/>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 Common functions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Rohan</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5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990636"/>
                  </a:ext>
                </a:extLst>
              </a:tr>
            </a:tbl>
          </a:graphicData>
        </a:graphic>
      </p:graphicFrame>
      <p:graphicFrame>
        <p:nvGraphicFramePr>
          <p:cNvPr id="2" name="Table 1"/>
          <p:cNvGraphicFramePr>
            <a:graphicFrameLocks noGrp="1"/>
          </p:cNvGraphicFramePr>
          <p:nvPr>
            <p:extLst/>
          </p:nvPr>
        </p:nvGraphicFramePr>
        <p:xfrm>
          <a:off x="186871" y="3913415"/>
          <a:ext cx="5462815" cy="2748158"/>
        </p:xfrm>
        <a:graphic>
          <a:graphicData uri="http://schemas.openxmlformats.org/drawingml/2006/table">
            <a:tbl>
              <a:tblPr>
                <a:tableStyleId>{5C22544A-7EE6-4342-B048-85BDC9FD1C3A}</a:tableStyleId>
              </a:tblPr>
              <a:tblGrid>
                <a:gridCol w="760186">
                  <a:extLst>
                    <a:ext uri="{9D8B030D-6E8A-4147-A177-3AD203B41FA5}">
                      <a16:colId xmlns:a16="http://schemas.microsoft.com/office/drawing/2014/main" val="20000"/>
                    </a:ext>
                  </a:extLst>
                </a:gridCol>
                <a:gridCol w="3363686">
                  <a:extLst>
                    <a:ext uri="{9D8B030D-6E8A-4147-A177-3AD203B41FA5}">
                      <a16:colId xmlns:a16="http://schemas.microsoft.com/office/drawing/2014/main" val="20001"/>
                    </a:ext>
                  </a:extLst>
                </a:gridCol>
                <a:gridCol w="805543">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37688">
                <a:tc gridSpan="4">
                  <a:txBody>
                    <a:bodyPr/>
                    <a:lstStyle/>
                    <a:p>
                      <a:pPr algn="ctr" fontAlgn="ctr"/>
                      <a:r>
                        <a:rPr lang="en-US" sz="1400" u="none" strike="noStrike" dirty="0">
                          <a:effectLst/>
                        </a:rPr>
                        <a:t>User Story 3: Application Status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5216">
                <a:tc>
                  <a:txBody>
                    <a:bodyPr/>
                    <a:lstStyle/>
                    <a:p>
                      <a:pPr algn="l" fontAlgn="b"/>
                      <a:r>
                        <a:rPr lang="en-US" sz="1400" u="none" strike="noStrike">
                          <a:effectLst/>
                        </a:rPr>
                        <a:t>Task No.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IN" sz="1400" u="none" strike="noStrike">
                          <a:effectLst/>
                        </a:rPr>
                        <a:t> Tasks</a:t>
                      </a:r>
                      <a:endParaRPr lang="en-IN"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Developer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Time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692745">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Creating the Common functions for reading/writing/updating the application status, Making the logic</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Rohan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5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649605">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Reading from the file and adding constraints for Age, Registration, Date Windows, Check Clearing</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Rohan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2 days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7688">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Connecting to the UI</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Karthik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1 day</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465216">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Testing the logic: Testing the UI</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err="1">
                          <a:effectLst/>
                        </a:rPr>
                        <a:t>Jemin</a:t>
                      </a:r>
                      <a:r>
                        <a:rPr lang="en-US" sz="1400" u="none" strike="noStrike" dirty="0">
                          <a:effectLst/>
                        </a:rPr>
                        <a:t>/</a:t>
                      </a:r>
                    </a:p>
                    <a:p>
                      <a:pPr algn="l" fontAlgn="b"/>
                      <a:r>
                        <a:rPr lang="en-US" sz="1400" u="none" strike="noStrike" dirty="0" err="1">
                          <a:effectLst/>
                        </a:rPr>
                        <a:t>Soheil</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3 days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nvPr>
        </p:nvGraphicFramePr>
        <p:xfrm>
          <a:off x="5998027" y="3973285"/>
          <a:ext cx="5943601" cy="2735797"/>
        </p:xfrm>
        <a:graphic>
          <a:graphicData uri="http://schemas.openxmlformats.org/drawingml/2006/table">
            <a:tbl>
              <a:tblPr>
                <a:tableStyleId>{5C22544A-7EE6-4342-B048-85BDC9FD1C3A}</a:tableStyleId>
              </a:tblPr>
              <a:tblGrid>
                <a:gridCol w="718459">
                  <a:extLst>
                    <a:ext uri="{9D8B030D-6E8A-4147-A177-3AD203B41FA5}">
                      <a16:colId xmlns:a16="http://schemas.microsoft.com/office/drawing/2014/main" val="20000"/>
                    </a:ext>
                  </a:extLst>
                </a:gridCol>
                <a:gridCol w="3679371">
                  <a:extLst>
                    <a:ext uri="{9D8B030D-6E8A-4147-A177-3AD203B41FA5}">
                      <a16:colId xmlns:a16="http://schemas.microsoft.com/office/drawing/2014/main" val="20001"/>
                    </a:ext>
                  </a:extLst>
                </a:gridCol>
                <a:gridCol w="1034143">
                  <a:extLst>
                    <a:ext uri="{9D8B030D-6E8A-4147-A177-3AD203B41FA5}">
                      <a16:colId xmlns:a16="http://schemas.microsoft.com/office/drawing/2014/main" val="20002"/>
                    </a:ext>
                  </a:extLst>
                </a:gridCol>
                <a:gridCol w="511628">
                  <a:extLst>
                    <a:ext uri="{9D8B030D-6E8A-4147-A177-3AD203B41FA5}">
                      <a16:colId xmlns:a16="http://schemas.microsoft.com/office/drawing/2014/main" val="20003"/>
                    </a:ext>
                  </a:extLst>
                </a:gridCol>
              </a:tblGrid>
              <a:tr h="222885">
                <a:tc gridSpan="4">
                  <a:txBody>
                    <a:bodyPr/>
                    <a:lstStyle/>
                    <a:p>
                      <a:pPr algn="ctr" fontAlgn="ctr"/>
                      <a:r>
                        <a:rPr lang="en-IN" sz="1400" u="none" strike="noStrike" dirty="0">
                          <a:effectLst/>
                        </a:rPr>
                        <a:t>User Story 4: Check-In</a:t>
                      </a:r>
                      <a:endParaRPr lang="en-IN" sz="14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5988">
                <a:tc>
                  <a:txBody>
                    <a:bodyPr/>
                    <a:lstStyle/>
                    <a:p>
                      <a:pPr algn="l" fontAlgn="b"/>
                      <a:r>
                        <a:rPr lang="en-US" sz="1400" u="none" strike="noStrike">
                          <a:effectLst/>
                        </a:rPr>
                        <a:t>Task No.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IN" sz="1400" u="none" strike="noStrike" dirty="0">
                          <a:effectLst/>
                        </a:rPr>
                        <a:t>Tasks</a:t>
                      </a:r>
                      <a:endParaRPr lang="en-IN"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Time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455988">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Creating the Common functions for reading/writing/updating the Check-In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Rohan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5 hrs</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455988">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Making the logic for providing the CSV to the UI</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Karthik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1.5 days</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2972">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Connecting the read data to the UI</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Karthik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1 day</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455988">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Making the logic for moving data from UI to CSV</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err="1">
                          <a:effectLst/>
                        </a:rPr>
                        <a:t>Karthik</a:t>
                      </a:r>
                      <a:r>
                        <a:rPr lang="en-US" sz="1400" u="none" strike="noStrike" dirty="0">
                          <a:effectLst/>
                        </a:rPr>
                        <a:t>/</a:t>
                      </a:r>
                    </a:p>
                    <a:p>
                      <a:pPr algn="l" fontAlgn="b"/>
                      <a:r>
                        <a:rPr lang="en-US" sz="1400" u="none" strike="noStrike" dirty="0">
                          <a:effectLst/>
                        </a:rPr>
                        <a:t>Rohan</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1 day</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455988">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Testing the UI</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err="1">
                          <a:effectLst/>
                        </a:rPr>
                        <a:t>Jemin</a:t>
                      </a:r>
                      <a:r>
                        <a:rPr lang="en-US" sz="1400" u="none" strike="noStrike" dirty="0">
                          <a:effectLst/>
                        </a:rPr>
                        <a:t>/</a:t>
                      </a:r>
                    </a:p>
                    <a:p>
                      <a:pPr algn="l" fontAlgn="b"/>
                      <a:r>
                        <a:rPr lang="en-US" sz="1400" u="none" strike="noStrike" dirty="0" err="1">
                          <a:effectLst/>
                        </a:rPr>
                        <a:t>Soheil</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3.5 days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3220305"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7" name="Table 6"/>
          <p:cNvGraphicFramePr>
            <a:graphicFrameLocks noGrp="1"/>
          </p:cNvGraphicFramePr>
          <p:nvPr>
            <p:extLst>
              <p:ext uri="{D42A27DB-BD31-4B8C-83A1-F6EECF244321}">
                <p14:modId xmlns:p14="http://schemas.microsoft.com/office/powerpoint/2010/main" val="2428285982"/>
              </p:ext>
            </p:extLst>
          </p:nvPr>
        </p:nvGraphicFramePr>
        <p:xfrm>
          <a:off x="5893653" y="1661343"/>
          <a:ext cx="5993131" cy="2675528"/>
        </p:xfrm>
        <a:graphic>
          <a:graphicData uri="http://schemas.openxmlformats.org/drawingml/2006/table">
            <a:tbl>
              <a:tblPr>
                <a:tableStyleId>{5C22544A-7EE6-4342-B048-85BDC9FD1C3A}</a:tableStyleId>
              </a:tblPr>
              <a:tblGrid>
                <a:gridCol w="743975">
                  <a:extLst>
                    <a:ext uri="{9D8B030D-6E8A-4147-A177-3AD203B41FA5}">
                      <a16:colId xmlns:a16="http://schemas.microsoft.com/office/drawing/2014/main" val="1799613398"/>
                    </a:ext>
                  </a:extLst>
                </a:gridCol>
                <a:gridCol w="3637210">
                  <a:extLst>
                    <a:ext uri="{9D8B030D-6E8A-4147-A177-3AD203B41FA5}">
                      <a16:colId xmlns:a16="http://schemas.microsoft.com/office/drawing/2014/main" val="2261041368"/>
                    </a:ext>
                  </a:extLst>
                </a:gridCol>
                <a:gridCol w="1062231">
                  <a:extLst>
                    <a:ext uri="{9D8B030D-6E8A-4147-A177-3AD203B41FA5}">
                      <a16:colId xmlns:a16="http://schemas.microsoft.com/office/drawing/2014/main" val="3291410203"/>
                    </a:ext>
                  </a:extLst>
                </a:gridCol>
                <a:gridCol w="549715">
                  <a:extLst>
                    <a:ext uri="{9D8B030D-6E8A-4147-A177-3AD203B41FA5}">
                      <a16:colId xmlns:a16="http://schemas.microsoft.com/office/drawing/2014/main" val="2945751332"/>
                    </a:ext>
                  </a:extLst>
                </a:gridCol>
              </a:tblGrid>
              <a:tr h="280718">
                <a:tc gridSpan="4">
                  <a:txBody>
                    <a:bodyPr/>
                    <a:lstStyle/>
                    <a:p>
                      <a:pPr algn="ctr" fontAlgn="ctr"/>
                      <a:r>
                        <a:rPr lang="en-US" sz="1400" u="none" strike="noStrike" dirty="0">
                          <a:effectLst/>
                        </a:rPr>
                        <a:t>User Story 6: </a:t>
                      </a:r>
                      <a:r>
                        <a:rPr lang="en-US" sz="1400" u="none" strike="noStrike" baseline="0" dirty="0">
                          <a:effectLst/>
                        </a:rPr>
                        <a:t>Assignment to Tribe</a:t>
                      </a:r>
                      <a:endParaRPr lang="en-US" sz="1400" b="0" i="0" u="none" strike="noStrike" dirty="0">
                        <a:solidFill>
                          <a:srgbClr val="000000"/>
                        </a:solidFill>
                        <a:effectLst/>
                        <a:latin typeface="Calibri" panose="020F0502020204030204" pitchFamily="34" charset="0"/>
                      </a:endParaRPr>
                    </a:p>
                  </a:txBody>
                  <a:tcPr marL="9525" marR="9525" marT="9525" marB="0" anchor="ctr">
                    <a:solidFill>
                      <a:srgbClr val="5DD5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0441013"/>
                  </a:ext>
                </a:extLst>
              </a:tr>
              <a:tr h="280718">
                <a:tc>
                  <a:txBody>
                    <a:bodyPr/>
                    <a:lstStyle/>
                    <a:p>
                      <a:pPr algn="l" fontAlgn="b"/>
                      <a:r>
                        <a:rPr lang="en-US" sz="1400" u="none" strike="noStrike" dirty="0">
                          <a:effectLst/>
                        </a:rPr>
                        <a:t>Task No.</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ctr"/>
                      <a:r>
                        <a:rPr lang="en-US" sz="1400" u="none" strike="noStrike" dirty="0">
                          <a:effectLst/>
                        </a:rPr>
                        <a:t>Task</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Developer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Time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9269818"/>
                  </a:ext>
                </a:extLst>
              </a:tr>
              <a:tr h="549440">
                <a:tc>
                  <a:txBody>
                    <a:bodyPr/>
                    <a:lstStyle/>
                    <a:p>
                      <a:pPr algn="ctr" fontAlgn="ctr"/>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 Making the Tribe Class (Entity)</a:t>
                      </a:r>
                      <a:br>
                        <a:rPr lang="en-US" sz="1400" u="none" strike="noStrike" dirty="0">
                          <a:effectLst/>
                        </a:rPr>
                      </a:br>
                      <a:r>
                        <a:rPr lang="en-US" sz="1400" u="none" strike="noStrike" dirty="0">
                          <a:effectLst/>
                        </a:rPr>
                        <a:t> Making the CSV File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err="1">
                          <a:effectLst/>
                        </a:rPr>
                        <a:t>Soheil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1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20546494"/>
                  </a:ext>
                </a:extLst>
              </a:tr>
              <a:tr h="507606">
                <a:tc>
                  <a:txBody>
                    <a:bodyPr/>
                    <a:lstStyle/>
                    <a:p>
                      <a:pPr algn="ctr" fontAlgn="ctr"/>
                      <a:r>
                        <a:rPr lang="en-US" sz="1400" b="0" i="0" u="none" strike="noStrike" dirty="0">
                          <a:solidFill>
                            <a:schemeClr val="dk1"/>
                          </a:solidFill>
                          <a:effectLst/>
                          <a:latin typeface="+mn-lt"/>
                        </a:rPr>
                        <a:t>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Making the logic of Assignment to Tribes:</a:t>
                      </a:r>
                      <a:br>
                        <a:rPr lang="en-US" sz="1400" u="none" strike="noStrike" dirty="0">
                          <a:effectLst/>
                        </a:rPr>
                      </a:br>
                      <a:r>
                        <a:rPr lang="en-US" sz="1400" u="none" strike="noStrike" dirty="0">
                          <a:effectLst/>
                        </a:rPr>
                        <a:t>Connecting it to the CSV File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b="0" i="0" u="none" strike="noStrike" dirty="0" err="1">
                          <a:solidFill>
                            <a:schemeClr val="dk1"/>
                          </a:solidFill>
                          <a:effectLst/>
                          <a:latin typeface="+mn-lt"/>
                        </a:rPr>
                        <a:t>Karthik</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a:effectLst/>
                        </a:rPr>
                        <a:t>3 hrs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89809565"/>
                  </a:ext>
                </a:extLst>
              </a:tr>
              <a:tr h="549440">
                <a:tc>
                  <a:txBody>
                    <a:bodyPr/>
                    <a:lstStyle/>
                    <a:p>
                      <a:pPr algn="ctr" fontAlgn="ctr"/>
                      <a:r>
                        <a:rPr lang="en-US" sz="1400" b="0" i="0" u="none" strike="noStrike" dirty="0">
                          <a:solidFill>
                            <a:schemeClr val="dk1"/>
                          </a:solidFill>
                          <a:effectLst/>
                          <a:latin typeface="+mn-lt"/>
                        </a:rPr>
                        <a:t>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Connecting bunkhouse logic to UI</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err="1">
                          <a:effectLst/>
                        </a:rPr>
                        <a:t>Karthik</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3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84995842"/>
                  </a:ext>
                </a:extLst>
              </a:tr>
              <a:tr h="507606">
                <a:tc>
                  <a:txBody>
                    <a:bodyPr/>
                    <a:lstStyle/>
                    <a:p>
                      <a:pPr algn="ctr" fontAlgn="ctr"/>
                      <a:r>
                        <a:rPr lang="en-US" sz="1400" b="0" i="0" u="none" strike="noStrike" dirty="0">
                          <a:solidFill>
                            <a:schemeClr val="dk1"/>
                          </a:solidFill>
                          <a:effectLst/>
                          <a:latin typeface="+mn-lt"/>
                        </a:rPr>
                        <a:t>4</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Testing the logic</a:t>
                      </a:r>
                    </a:p>
                    <a:p>
                      <a:pPr algn="l" fontAlgn="ctr"/>
                      <a:r>
                        <a:rPr lang="en-US" sz="1400" b="0" i="0" u="none" strike="noStrike" dirty="0">
                          <a:solidFill>
                            <a:srgbClr val="000000"/>
                          </a:solidFill>
                          <a:effectLst/>
                          <a:latin typeface="Calibri" panose="020F0502020204030204" pitchFamily="34" charset="0"/>
                        </a:rPr>
                        <a:t>Testing the UI</a:t>
                      </a:r>
                    </a:p>
                  </a:txBody>
                  <a:tcPr marL="9525" marR="9525" marT="9525" marB="0" anchor="ctr"/>
                </a:tc>
                <a:tc>
                  <a:txBody>
                    <a:bodyPr/>
                    <a:lstStyle/>
                    <a:p>
                      <a:pPr algn="l" fontAlgn="ctr"/>
                      <a:r>
                        <a:rPr lang="en-US" sz="1400" u="none" strike="noStrike" dirty="0" err="1">
                          <a:effectLst/>
                        </a:rPr>
                        <a:t>Jemin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u="none" strike="noStrike" dirty="0">
                          <a:effectLst/>
                        </a:rPr>
                        <a:t>3 days</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14152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995441110"/>
              </p:ext>
            </p:extLst>
          </p:nvPr>
        </p:nvGraphicFramePr>
        <p:xfrm>
          <a:off x="272726" y="1661343"/>
          <a:ext cx="5468527" cy="2664640"/>
        </p:xfrm>
        <a:graphic>
          <a:graphicData uri="http://schemas.openxmlformats.org/drawingml/2006/table">
            <a:tbl>
              <a:tblPr>
                <a:tableStyleId>{5C22544A-7EE6-4342-B048-85BDC9FD1C3A}</a:tableStyleId>
              </a:tblPr>
              <a:tblGrid>
                <a:gridCol w="781218">
                  <a:extLst>
                    <a:ext uri="{9D8B030D-6E8A-4147-A177-3AD203B41FA5}">
                      <a16:colId xmlns:a16="http://schemas.microsoft.com/office/drawing/2014/main" val="3321793694"/>
                    </a:ext>
                  </a:extLst>
                </a:gridCol>
                <a:gridCol w="3330950">
                  <a:extLst>
                    <a:ext uri="{9D8B030D-6E8A-4147-A177-3AD203B41FA5}">
                      <a16:colId xmlns:a16="http://schemas.microsoft.com/office/drawing/2014/main" val="795204489"/>
                    </a:ext>
                  </a:extLst>
                </a:gridCol>
                <a:gridCol w="822960">
                  <a:extLst>
                    <a:ext uri="{9D8B030D-6E8A-4147-A177-3AD203B41FA5}">
                      <a16:colId xmlns:a16="http://schemas.microsoft.com/office/drawing/2014/main" val="2329340413"/>
                    </a:ext>
                  </a:extLst>
                </a:gridCol>
                <a:gridCol w="533399">
                  <a:extLst>
                    <a:ext uri="{9D8B030D-6E8A-4147-A177-3AD203B41FA5}">
                      <a16:colId xmlns:a16="http://schemas.microsoft.com/office/drawing/2014/main" val="1316389530"/>
                    </a:ext>
                  </a:extLst>
                </a:gridCol>
              </a:tblGrid>
              <a:tr h="256826">
                <a:tc gridSpan="4">
                  <a:txBody>
                    <a:bodyPr/>
                    <a:lstStyle/>
                    <a:p>
                      <a:pPr algn="ctr" fontAlgn="b"/>
                      <a:r>
                        <a:rPr lang="en-US" sz="1400" u="none" strike="noStrike" dirty="0">
                          <a:effectLst/>
                        </a:rPr>
                        <a:t>User Story 5:</a:t>
                      </a:r>
                      <a:r>
                        <a:rPr lang="en-US" sz="1400" u="none" strike="noStrike" baseline="0" dirty="0">
                          <a:effectLst/>
                        </a:rPr>
                        <a:t> Assignment to Bunkhouse</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5DD5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689882"/>
                  </a:ext>
                </a:extLst>
              </a:tr>
              <a:tr h="256826">
                <a:tc>
                  <a:txBody>
                    <a:bodyPr/>
                    <a:lstStyle/>
                    <a:p>
                      <a:pPr algn="l" fontAlgn="b"/>
                      <a:r>
                        <a:rPr lang="en-US" sz="1400" u="none" strike="noStrike" dirty="0">
                          <a:effectLst/>
                        </a:rPr>
                        <a:t>Task No.</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Task</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Developer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Time</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9385656"/>
                  </a:ext>
                </a:extLst>
              </a:tr>
              <a:tr h="502676">
                <a:tc>
                  <a:txBody>
                    <a:bodyPr/>
                    <a:lstStyle/>
                    <a:p>
                      <a:pPr algn="ctr" fontAlgn="ctr"/>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Making the Bunkhouse class (Entity)</a:t>
                      </a:r>
                      <a:br>
                        <a:rPr lang="en-US" sz="1400" u="none" strike="noStrike" dirty="0">
                          <a:effectLst/>
                        </a:rPr>
                      </a:br>
                      <a:r>
                        <a:rPr lang="en-US" sz="1400" u="none" strike="noStrike" dirty="0">
                          <a:effectLst/>
                        </a:rPr>
                        <a:t>Making the CSV File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err="1">
                          <a:effectLst/>
                        </a:rPr>
                        <a:t>Jemin</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2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479114"/>
                  </a:ext>
                </a:extLst>
              </a:tr>
              <a:tr h="748526">
                <a:tc>
                  <a:txBody>
                    <a:bodyPr/>
                    <a:lstStyle/>
                    <a:p>
                      <a:pPr algn="ctr" fontAlgn="ctr"/>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Making the logic of Assignment to bunkhouses:</a:t>
                      </a:r>
                      <a:br>
                        <a:rPr lang="en-US" sz="1400" u="none" strike="noStrike" dirty="0">
                          <a:effectLst/>
                        </a:rPr>
                      </a:br>
                      <a:r>
                        <a:rPr lang="en-US" sz="1400" u="none" strike="noStrike" dirty="0">
                          <a:effectLst/>
                        </a:rPr>
                        <a:t>Connecting it to the CSV File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Rohan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4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7179412"/>
                  </a:ext>
                </a:extLst>
              </a:tr>
              <a:tr h="397110">
                <a:tc>
                  <a:txBody>
                    <a:bodyPr/>
                    <a:lstStyle/>
                    <a:p>
                      <a:pPr algn="ctr" fontAlgn="ctr"/>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Connecting the bunkhouse</a:t>
                      </a:r>
                      <a:r>
                        <a:rPr lang="en-US" sz="1400" u="none" strike="noStrike" baseline="0" dirty="0">
                          <a:effectLst/>
                        </a:rPr>
                        <a:t> </a:t>
                      </a:r>
                      <a:r>
                        <a:rPr lang="en-US" sz="1400" u="none" strike="noStrike" dirty="0">
                          <a:effectLst/>
                        </a:rPr>
                        <a:t>logic to the UI</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Karthik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3 </a:t>
                      </a:r>
                      <a:r>
                        <a:rPr lang="en-US" sz="1400" u="none" strike="noStrike" dirty="0" err="1">
                          <a:effectLst/>
                        </a:rPr>
                        <a:t>hrs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6909330"/>
                  </a:ext>
                </a:extLst>
              </a:tr>
              <a:tr h="502676">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dirty="0">
                          <a:effectLst/>
                        </a:rPr>
                        <a:t>Testing the logic</a:t>
                      </a:r>
                      <a:br>
                        <a:rPr lang="en-US" sz="1400" u="none" strike="noStrike" dirty="0">
                          <a:effectLst/>
                        </a:rPr>
                      </a:br>
                      <a:r>
                        <a:rPr lang="en-US" sz="1400" u="none" strike="noStrike" dirty="0">
                          <a:effectLst/>
                        </a:rPr>
                        <a:t>Testing the UI</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err="1">
                          <a:effectLst/>
                        </a:rPr>
                        <a:t>Soheil</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3 days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3165627"/>
                  </a:ext>
                </a:extLst>
              </a:tr>
            </a:tbl>
          </a:graphicData>
        </a:graphic>
      </p:graphicFrame>
    </p:spTree>
    <p:extLst>
      <p:ext uri="{BB962C8B-B14F-4D97-AF65-F5344CB8AC3E}">
        <p14:creationId xmlns:p14="http://schemas.microsoft.com/office/powerpoint/2010/main" val="3752647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600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Big Board (Our Actual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5808" y="1109693"/>
            <a:ext cx="9128861" cy="5486400"/>
          </a:xfrm>
          <a:prstGeom prst="rect">
            <a:avLst/>
          </a:prstGeom>
        </p:spPr>
      </p:pic>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42469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Burn Down Chart (Iteration 3)</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5</a:t>
            </a:r>
          </a:p>
        </p:txBody>
      </p:sp>
      <p:graphicFrame>
        <p:nvGraphicFramePr>
          <p:cNvPr id="11" name="Chart 10"/>
          <p:cNvGraphicFramePr/>
          <p:nvPr>
            <p:extLst>
              <p:ext uri="{D42A27DB-BD31-4B8C-83A1-F6EECF244321}">
                <p14:modId xmlns:p14="http://schemas.microsoft.com/office/powerpoint/2010/main" val="333757248"/>
              </p:ext>
            </p:extLst>
          </p:nvPr>
        </p:nvGraphicFramePr>
        <p:xfrm>
          <a:off x="2616502" y="1482500"/>
          <a:ext cx="6775269" cy="4552048"/>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p:cNvCxnSpPr/>
          <p:nvPr/>
        </p:nvCxnSpPr>
        <p:spPr>
          <a:xfrm flipV="1">
            <a:off x="7447935" y="2256503"/>
            <a:ext cx="604684" cy="103238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78181" y="1358943"/>
            <a:ext cx="1669577" cy="707886"/>
          </a:xfrm>
          <a:prstGeom prst="rect">
            <a:avLst/>
          </a:prstGeom>
          <a:solidFill>
            <a:srgbClr val="FF0000"/>
          </a:solidFill>
          <a:ln w="25400">
            <a:solidFill>
              <a:schemeClr val="tx1"/>
            </a:solidFill>
          </a:ln>
        </p:spPr>
        <p:txBody>
          <a:bodyPr wrap="square" rtlCol="0">
            <a:spAutoFit/>
          </a:bodyPr>
          <a:lstStyle/>
          <a:p>
            <a:pPr algn="ctr"/>
            <a:r>
              <a:rPr lang="en-US" sz="2000" b="1" dirty="0">
                <a:solidFill>
                  <a:schemeClr val="bg1"/>
                </a:solidFill>
                <a:latin typeface="Microsoft YaHei Light" pitchFamily="34" charset="-122"/>
                <a:ea typeface="Microsoft YaHei Light" pitchFamily="34" charset="-122"/>
                <a:sym typeface="Wingdings" pitchFamily="2" charset="2"/>
              </a:rPr>
              <a:t>We are not on track</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5882" y="2514744"/>
            <a:ext cx="3776508" cy="2782528"/>
          </a:xfrm>
          <a:prstGeom prst="rect">
            <a:avLst/>
          </a:prstGeom>
        </p:spPr>
      </p:pic>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12" name="Group 11"/>
          <p:cNvGrpSpPr/>
          <p:nvPr/>
        </p:nvGrpSpPr>
        <p:grpSpPr>
          <a:xfrm>
            <a:off x="7573856" y="1183533"/>
            <a:ext cx="3605268" cy="2179925"/>
            <a:chOff x="7574009" y="1575109"/>
            <a:chExt cx="3605268" cy="2179925"/>
          </a:xfrm>
        </p:grpSpPr>
        <p:sp>
          <p:nvSpPr>
            <p:cNvPr id="18" name="TextBox 17"/>
            <p:cNvSpPr txBox="1"/>
            <p:nvPr/>
          </p:nvSpPr>
          <p:spPr>
            <a:xfrm>
              <a:off x="8603033" y="3354924"/>
              <a:ext cx="1547218"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User Stories</a:t>
              </a:r>
            </a:p>
          </p:txBody>
        </p:sp>
        <p:grpSp>
          <p:nvGrpSpPr>
            <p:cNvPr id="9" name="Group 8"/>
            <p:cNvGrpSpPr/>
            <p:nvPr/>
          </p:nvGrpSpPr>
          <p:grpSpPr>
            <a:xfrm>
              <a:off x="7574009" y="1575109"/>
              <a:ext cx="3605268" cy="1570323"/>
              <a:chOff x="7838164" y="2028283"/>
              <a:chExt cx="4765643" cy="2386058"/>
            </a:xfrm>
          </p:grpSpPr>
          <p:sp>
            <p:nvSpPr>
              <p:cNvPr id="20" name="Frame 19"/>
              <p:cNvSpPr/>
              <p:nvPr/>
            </p:nvSpPr>
            <p:spPr>
              <a:xfrm>
                <a:off x="8655152" y="2028283"/>
                <a:ext cx="3131665" cy="238605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99515">
                            <a14:foregroundMark x1="26861" y1="8430" x2="26861" y2="8430"/>
                            <a14:foregroundMark x1="26861" y1="6395" x2="26861" y2="6395"/>
                          </a14:backgroundRemoval>
                        </a14:imgEffect>
                      </a14:imgLayer>
                    </a14:imgProps>
                  </a:ext>
                  <a:ext uri="{28A0092B-C50C-407E-A947-70E740481C1C}">
                    <a14:useLocalDpi xmlns:a14="http://schemas.microsoft.com/office/drawing/2010/main" val="0"/>
                  </a:ext>
                </a:extLst>
              </a:blip>
              <a:stretch>
                <a:fillRect/>
              </a:stretch>
            </p:blipFill>
            <p:spPr>
              <a:xfrm>
                <a:off x="7838164" y="2259249"/>
                <a:ext cx="4765643" cy="2089862"/>
              </a:xfrm>
              <a:prstGeom prst="rect">
                <a:avLst/>
              </a:prstGeom>
            </p:spPr>
          </p:pic>
        </p:grpSp>
      </p:grpSp>
      <p:grpSp>
        <p:nvGrpSpPr>
          <p:cNvPr id="14" name="Group 13"/>
          <p:cNvGrpSpPr/>
          <p:nvPr/>
        </p:nvGrpSpPr>
        <p:grpSpPr>
          <a:xfrm>
            <a:off x="4722144" y="3815751"/>
            <a:ext cx="2411762" cy="2171889"/>
            <a:chOff x="4739486" y="4009589"/>
            <a:chExt cx="2411762" cy="2171889"/>
          </a:xfrm>
        </p:grpSpPr>
        <p:sp>
          <p:nvSpPr>
            <p:cNvPr id="30" name="Frame 29"/>
            <p:cNvSpPr/>
            <p:nvPr/>
          </p:nvSpPr>
          <p:spPr>
            <a:xfrm>
              <a:off x="4739486"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798696" y="5781368"/>
              <a:ext cx="184731" cy="400110"/>
            </a:xfrm>
            <a:prstGeom prst="rect">
              <a:avLst/>
            </a:prstGeom>
            <a:noFill/>
          </p:spPr>
          <p:txBody>
            <a:bodyPr wrap="none" rtlCol="0">
              <a:spAutoFit/>
            </a:bodyPr>
            <a:lstStyle/>
            <a:p>
              <a:pPr algn="ctr"/>
              <a:endParaRPr lang="en-US" sz="2000" dirty="0">
                <a:solidFill>
                  <a:schemeClr val="bg1"/>
                </a:solidFill>
                <a:latin typeface="Microsoft YaHei Light" pitchFamily="34" charset="-122"/>
                <a:ea typeface="Microsoft YaHei Light" pitchFamily="34" charset="-122"/>
              </a:endParaRPr>
            </a:p>
          </p:txBody>
        </p:sp>
        <p:sp>
          <p:nvSpPr>
            <p:cNvPr id="32" name="Frame 31"/>
            <p:cNvSpPr/>
            <p:nvPr/>
          </p:nvSpPr>
          <p:spPr>
            <a:xfrm>
              <a:off x="4739486" y="4025478"/>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oup 39"/>
          <p:cNvGrpSpPr/>
          <p:nvPr/>
        </p:nvGrpSpPr>
        <p:grpSpPr>
          <a:xfrm>
            <a:off x="1154761" y="3771326"/>
            <a:ext cx="2893677" cy="2508201"/>
            <a:chOff x="1154761" y="3771326"/>
            <a:chExt cx="2893677" cy="2508201"/>
          </a:xfrm>
        </p:grpSpPr>
        <p:grpSp>
          <p:nvGrpSpPr>
            <p:cNvPr id="13" name="Group 12"/>
            <p:cNvGrpSpPr/>
            <p:nvPr/>
          </p:nvGrpSpPr>
          <p:grpSpPr>
            <a:xfrm>
              <a:off x="1154761" y="3815751"/>
              <a:ext cx="2893677" cy="2463776"/>
              <a:chOff x="1153479" y="3993700"/>
              <a:chExt cx="2893677" cy="2463776"/>
            </a:xfrm>
          </p:grpSpPr>
          <p:sp>
            <p:nvSpPr>
              <p:cNvPr id="22" name="TextBox 21"/>
              <p:cNvSpPr txBox="1"/>
              <p:nvPr/>
            </p:nvSpPr>
            <p:spPr>
              <a:xfrm>
                <a:off x="1153479" y="5749590"/>
                <a:ext cx="2893677"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Planning Poker</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Estimation of project</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2" name="Group 41"/>
          <p:cNvGrpSpPr/>
          <p:nvPr/>
        </p:nvGrpSpPr>
        <p:grpSpPr>
          <a:xfrm>
            <a:off x="4227880" y="3947955"/>
            <a:ext cx="3400290" cy="2607612"/>
            <a:chOff x="4227880" y="3934864"/>
            <a:chExt cx="3400290" cy="2607612"/>
          </a:xfrm>
        </p:grpSpPr>
        <p:sp>
          <p:nvSpPr>
            <p:cNvPr id="29" name="TextBox 28"/>
            <p:cNvSpPr txBox="1"/>
            <p:nvPr/>
          </p:nvSpPr>
          <p:spPr>
            <a:xfrm>
              <a:off x="4227880" y="5526813"/>
              <a:ext cx="3400290" cy="1015663"/>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Big Board (Initial)</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Changes during Iteration</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Final Big Board</a:t>
              </a:r>
            </a:p>
          </p:txBody>
        </p:sp>
        <p:pic>
          <p:nvPicPr>
            <p:cNvPr id="41" name="Picture 40"/>
            <p:cNvPicPr>
              <a:picLocks noChangeAspect="1"/>
            </p:cNvPicPr>
            <p:nvPr/>
          </p:nvPicPr>
          <p:blipFill>
            <a:blip r:embed="rId7" cstate="print">
              <a:extLst>
                <a:ext uri="{BEBA8EAE-BF5A-486C-A8C5-ECC9F3942E4B}">
                  <a14:imgProps xmlns:a14="http://schemas.microsoft.com/office/drawing/2010/main">
                    <a14:imgLayer r:embed="rId8">
                      <a14:imgEffect>
                        <a14:backgroundRemoval t="0" b="89978" l="0" r="90000"/>
                      </a14:imgEffect>
                    </a14:imgLayer>
                  </a14:imgProps>
                </a:ext>
                <a:ext uri="{28A0092B-C50C-407E-A947-70E740481C1C}">
                  <a14:useLocalDpi xmlns:a14="http://schemas.microsoft.com/office/drawing/2010/main" val="0"/>
                </a:ext>
              </a:extLst>
            </a:blip>
            <a:stretch>
              <a:fillRect/>
            </a:stretch>
          </p:blipFill>
          <p:spPr>
            <a:xfrm>
              <a:off x="4833918" y="3934864"/>
              <a:ext cx="2162735" cy="1323594"/>
            </a:xfrm>
            <a:prstGeom prst="rect">
              <a:avLst/>
            </a:prstGeom>
          </p:spPr>
        </p:pic>
      </p:grpSp>
      <p:grpSp>
        <p:nvGrpSpPr>
          <p:cNvPr id="44" name="Group 43"/>
          <p:cNvGrpSpPr/>
          <p:nvPr/>
        </p:nvGrpSpPr>
        <p:grpSpPr>
          <a:xfrm>
            <a:off x="8190262" y="3771326"/>
            <a:ext cx="2411762" cy="2156000"/>
            <a:chOff x="8190262" y="3771326"/>
            <a:chExt cx="2411762" cy="2156000"/>
          </a:xfrm>
        </p:grpSpPr>
        <p:grpSp>
          <p:nvGrpSpPr>
            <p:cNvPr id="15" name="Group 14"/>
            <p:cNvGrpSpPr/>
            <p:nvPr/>
          </p:nvGrpSpPr>
          <p:grpSpPr>
            <a:xfrm>
              <a:off x="8190262" y="3771326"/>
              <a:ext cx="2411762" cy="2156000"/>
              <a:chOff x="8190262" y="3771326"/>
              <a:chExt cx="2411762" cy="2156000"/>
            </a:xfrm>
          </p:grpSpPr>
          <p:sp>
            <p:nvSpPr>
              <p:cNvPr id="34" name="TextBox 33"/>
              <p:cNvSpPr txBox="1"/>
              <p:nvPr/>
            </p:nvSpPr>
            <p:spPr>
              <a:xfrm>
                <a:off x="8480867" y="5527216"/>
                <a:ext cx="1721946"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9" cstate="print">
              <a:extLst>
                <a:ext uri="{BEBA8EAE-BF5A-486C-A8C5-ECC9F3942E4B}">
                  <a14:imgProps xmlns:a14="http://schemas.microsoft.com/office/drawing/2010/main">
                    <a14:imgLayer r:embed="rId10">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39" name="Group 38"/>
          <p:cNvGrpSpPr/>
          <p:nvPr/>
        </p:nvGrpSpPr>
        <p:grpSpPr>
          <a:xfrm>
            <a:off x="4518147" y="1208139"/>
            <a:ext cx="2987613" cy="2171889"/>
            <a:chOff x="1084077" y="1583145"/>
            <a:chExt cx="2987613" cy="2171889"/>
          </a:xfrm>
        </p:grpSpPr>
        <p:sp>
          <p:nvSpPr>
            <p:cNvPr id="45" name="TextBox 44"/>
            <p:cNvSpPr txBox="1"/>
            <p:nvPr/>
          </p:nvSpPr>
          <p:spPr>
            <a:xfrm>
              <a:off x="1084077" y="3354924"/>
              <a:ext cx="298761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Gathering Requirements</a:t>
              </a:r>
            </a:p>
          </p:txBody>
        </p:sp>
        <p:grpSp>
          <p:nvGrpSpPr>
            <p:cNvPr id="46" name="Group 6"/>
            <p:cNvGrpSpPr/>
            <p:nvPr/>
          </p:nvGrpSpPr>
          <p:grpSpPr>
            <a:xfrm>
              <a:off x="1275335" y="1583145"/>
              <a:ext cx="2411762" cy="1562287"/>
              <a:chOff x="955103" y="2035277"/>
              <a:chExt cx="2304291" cy="1638167"/>
            </a:xfrm>
          </p:grpSpPr>
          <p:sp>
            <p:nvSpPr>
              <p:cNvPr id="47" name="Frame 3"/>
              <p:cNvSpPr/>
              <p:nvPr/>
            </p:nvSpPr>
            <p:spPr>
              <a:xfrm>
                <a:off x="955103" y="2035277"/>
                <a:ext cx="2304291" cy="160757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1"/>
              <p:cNvPicPr>
                <a:picLocks noChangeAspect="1"/>
              </p:cNvPicPr>
              <p:nvPr/>
            </p:nvPicPr>
            <p:blipFill>
              <a:blip r:embed="rId11" cstate="print">
                <a:extLst>
                  <a:ext uri="{BEBA8EAE-BF5A-486C-A8C5-ECC9F3942E4B}">
                    <a14:imgProps xmlns:a14="http://schemas.microsoft.com/office/drawing/2010/main">
                      <a14:imgLayer r:embed="rId12">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1087843" y="2158850"/>
                <a:ext cx="1935578" cy="1514594"/>
              </a:xfrm>
              <a:prstGeom prst="rect">
                <a:avLst/>
              </a:prstGeom>
            </p:spPr>
          </p:pic>
        </p:grpSp>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13" cstate="print"/>
            <a:srcRect/>
            <a:stretch>
              <a:fillRect/>
            </a:stretch>
          </p:blipFill>
          <p:spPr bwMode="auto">
            <a:xfrm>
              <a:off x="1500472" y="1450531"/>
              <a:ext cx="2004926" cy="1214203"/>
            </a:xfrm>
            <a:prstGeom prst="rect">
              <a:avLst/>
            </a:prstGeom>
            <a:noFill/>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290">
                                          <p:stCondLst>
                                            <p:cond delay="0"/>
                                          </p:stCondLst>
                                        </p:cTn>
                                        <p:tgtEl>
                                          <p:spTgt spid="14"/>
                                        </p:tgtEl>
                                      </p:cBhvr>
                                    </p:animEffect>
                                    <p:anim calcmode="lin" valueType="num">
                                      <p:cBhvr>
                                        <p:cTn id="24"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9" dur="13">
                                          <p:stCondLst>
                                            <p:cond delay="325"/>
                                          </p:stCondLst>
                                        </p:cTn>
                                        <p:tgtEl>
                                          <p:spTgt spid="14"/>
                                        </p:tgtEl>
                                      </p:cBhvr>
                                      <p:to x="100000" y="60000"/>
                                    </p:animScale>
                                    <p:animScale>
                                      <p:cBhvr>
                                        <p:cTn id="30" dur="83" decel="50000">
                                          <p:stCondLst>
                                            <p:cond delay="338"/>
                                          </p:stCondLst>
                                        </p:cTn>
                                        <p:tgtEl>
                                          <p:spTgt spid="14"/>
                                        </p:tgtEl>
                                      </p:cBhvr>
                                      <p:to x="100000" y="100000"/>
                                    </p:animScale>
                                    <p:animScale>
                                      <p:cBhvr>
                                        <p:cTn id="31" dur="13">
                                          <p:stCondLst>
                                            <p:cond delay="656"/>
                                          </p:stCondLst>
                                        </p:cTn>
                                        <p:tgtEl>
                                          <p:spTgt spid="14"/>
                                        </p:tgtEl>
                                      </p:cBhvr>
                                      <p:to x="100000" y="80000"/>
                                    </p:animScale>
                                    <p:animScale>
                                      <p:cBhvr>
                                        <p:cTn id="32" dur="83" decel="50000">
                                          <p:stCondLst>
                                            <p:cond delay="669"/>
                                          </p:stCondLst>
                                        </p:cTn>
                                        <p:tgtEl>
                                          <p:spTgt spid="14"/>
                                        </p:tgtEl>
                                      </p:cBhvr>
                                      <p:to x="100000" y="100000"/>
                                    </p:animScale>
                                    <p:animScale>
                                      <p:cBhvr>
                                        <p:cTn id="33" dur="13">
                                          <p:stCondLst>
                                            <p:cond delay="821"/>
                                          </p:stCondLst>
                                        </p:cTn>
                                        <p:tgtEl>
                                          <p:spTgt spid="14"/>
                                        </p:tgtEl>
                                      </p:cBhvr>
                                      <p:to x="100000" y="90000"/>
                                    </p:animScale>
                                    <p:animScale>
                                      <p:cBhvr>
                                        <p:cTn id="34" dur="83" decel="50000">
                                          <p:stCondLst>
                                            <p:cond delay="834"/>
                                          </p:stCondLst>
                                        </p:cTn>
                                        <p:tgtEl>
                                          <p:spTgt spid="14"/>
                                        </p:tgtEl>
                                      </p:cBhvr>
                                      <p:to x="100000" y="100000"/>
                                    </p:animScale>
                                    <p:animScale>
                                      <p:cBhvr>
                                        <p:cTn id="35" dur="13">
                                          <p:stCondLst>
                                            <p:cond delay="904"/>
                                          </p:stCondLst>
                                        </p:cTn>
                                        <p:tgtEl>
                                          <p:spTgt spid="14"/>
                                        </p:tgtEl>
                                      </p:cBhvr>
                                      <p:to x="100000" y="95000"/>
                                    </p:animScale>
                                    <p:animScale>
                                      <p:cBhvr>
                                        <p:cTn id="36" dur="83" decel="50000">
                                          <p:stCondLst>
                                            <p:cond delay="917"/>
                                          </p:stCondLst>
                                        </p:cTn>
                                        <p:tgtEl>
                                          <p:spTgt spid="1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290">
                                          <p:stCondLst>
                                            <p:cond delay="0"/>
                                          </p:stCondLst>
                                        </p:cTn>
                                        <p:tgtEl>
                                          <p:spTgt spid="40"/>
                                        </p:tgtEl>
                                      </p:cBhvr>
                                    </p:animEffect>
                                    <p:anim calcmode="lin" valueType="num">
                                      <p:cBhvr>
                                        <p:cTn id="4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45" dur="13">
                                          <p:stCondLst>
                                            <p:cond delay="325"/>
                                          </p:stCondLst>
                                        </p:cTn>
                                        <p:tgtEl>
                                          <p:spTgt spid="40"/>
                                        </p:tgtEl>
                                      </p:cBhvr>
                                      <p:to x="100000" y="60000"/>
                                    </p:animScale>
                                    <p:animScale>
                                      <p:cBhvr>
                                        <p:cTn id="46" dur="83" decel="50000">
                                          <p:stCondLst>
                                            <p:cond delay="338"/>
                                          </p:stCondLst>
                                        </p:cTn>
                                        <p:tgtEl>
                                          <p:spTgt spid="40"/>
                                        </p:tgtEl>
                                      </p:cBhvr>
                                      <p:to x="100000" y="100000"/>
                                    </p:animScale>
                                    <p:animScale>
                                      <p:cBhvr>
                                        <p:cTn id="47" dur="13">
                                          <p:stCondLst>
                                            <p:cond delay="656"/>
                                          </p:stCondLst>
                                        </p:cTn>
                                        <p:tgtEl>
                                          <p:spTgt spid="40"/>
                                        </p:tgtEl>
                                      </p:cBhvr>
                                      <p:to x="100000" y="80000"/>
                                    </p:animScale>
                                    <p:animScale>
                                      <p:cBhvr>
                                        <p:cTn id="48" dur="83" decel="50000">
                                          <p:stCondLst>
                                            <p:cond delay="669"/>
                                          </p:stCondLst>
                                        </p:cTn>
                                        <p:tgtEl>
                                          <p:spTgt spid="40"/>
                                        </p:tgtEl>
                                      </p:cBhvr>
                                      <p:to x="100000" y="100000"/>
                                    </p:animScale>
                                    <p:animScale>
                                      <p:cBhvr>
                                        <p:cTn id="49" dur="13">
                                          <p:stCondLst>
                                            <p:cond delay="821"/>
                                          </p:stCondLst>
                                        </p:cTn>
                                        <p:tgtEl>
                                          <p:spTgt spid="40"/>
                                        </p:tgtEl>
                                      </p:cBhvr>
                                      <p:to x="100000" y="90000"/>
                                    </p:animScale>
                                    <p:animScale>
                                      <p:cBhvr>
                                        <p:cTn id="50" dur="83" decel="50000">
                                          <p:stCondLst>
                                            <p:cond delay="834"/>
                                          </p:stCondLst>
                                        </p:cTn>
                                        <p:tgtEl>
                                          <p:spTgt spid="40"/>
                                        </p:tgtEl>
                                      </p:cBhvr>
                                      <p:to x="100000" y="100000"/>
                                    </p:animScale>
                                    <p:animScale>
                                      <p:cBhvr>
                                        <p:cTn id="51" dur="13">
                                          <p:stCondLst>
                                            <p:cond delay="904"/>
                                          </p:stCondLst>
                                        </p:cTn>
                                        <p:tgtEl>
                                          <p:spTgt spid="40"/>
                                        </p:tgtEl>
                                      </p:cBhvr>
                                      <p:to x="100000" y="95000"/>
                                    </p:animScale>
                                    <p:animScale>
                                      <p:cBhvr>
                                        <p:cTn id="52" dur="83" decel="50000">
                                          <p:stCondLst>
                                            <p:cond delay="917"/>
                                          </p:stCondLst>
                                        </p:cTn>
                                        <p:tgtEl>
                                          <p:spTgt spid="4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290">
                                          <p:stCondLst>
                                            <p:cond delay="0"/>
                                          </p:stCondLst>
                                        </p:cTn>
                                        <p:tgtEl>
                                          <p:spTgt spid="42"/>
                                        </p:tgtEl>
                                      </p:cBhvr>
                                    </p:animEffect>
                                    <p:anim calcmode="lin" valueType="num">
                                      <p:cBhvr>
                                        <p:cTn id="56"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1" dur="13">
                                          <p:stCondLst>
                                            <p:cond delay="325"/>
                                          </p:stCondLst>
                                        </p:cTn>
                                        <p:tgtEl>
                                          <p:spTgt spid="42"/>
                                        </p:tgtEl>
                                      </p:cBhvr>
                                      <p:to x="100000" y="60000"/>
                                    </p:animScale>
                                    <p:animScale>
                                      <p:cBhvr>
                                        <p:cTn id="62" dur="83" decel="50000">
                                          <p:stCondLst>
                                            <p:cond delay="338"/>
                                          </p:stCondLst>
                                        </p:cTn>
                                        <p:tgtEl>
                                          <p:spTgt spid="42"/>
                                        </p:tgtEl>
                                      </p:cBhvr>
                                      <p:to x="100000" y="100000"/>
                                    </p:animScale>
                                    <p:animScale>
                                      <p:cBhvr>
                                        <p:cTn id="63" dur="13">
                                          <p:stCondLst>
                                            <p:cond delay="656"/>
                                          </p:stCondLst>
                                        </p:cTn>
                                        <p:tgtEl>
                                          <p:spTgt spid="42"/>
                                        </p:tgtEl>
                                      </p:cBhvr>
                                      <p:to x="100000" y="80000"/>
                                    </p:animScale>
                                    <p:animScale>
                                      <p:cBhvr>
                                        <p:cTn id="64" dur="83" decel="50000">
                                          <p:stCondLst>
                                            <p:cond delay="669"/>
                                          </p:stCondLst>
                                        </p:cTn>
                                        <p:tgtEl>
                                          <p:spTgt spid="42"/>
                                        </p:tgtEl>
                                      </p:cBhvr>
                                      <p:to x="100000" y="100000"/>
                                    </p:animScale>
                                    <p:animScale>
                                      <p:cBhvr>
                                        <p:cTn id="65" dur="13">
                                          <p:stCondLst>
                                            <p:cond delay="821"/>
                                          </p:stCondLst>
                                        </p:cTn>
                                        <p:tgtEl>
                                          <p:spTgt spid="42"/>
                                        </p:tgtEl>
                                      </p:cBhvr>
                                      <p:to x="100000" y="90000"/>
                                    </p:animScale>
                                    <p:animScale>
                                      <p:cBhvr>
                                        <p:cTn id="66" dur="83" decel="50000">
                                          <p:stCondLst>
                                            <p:cond delay="834"/>
                                          </p:stCondLst>
                                        </p:cTn>
                                        <p:tgtEl>
                                          <p:spTgt spid="42"/>
                                        </p:tgtEl>
                                      </p:cBhvr>
                                      <p:to x="100000" y="100000"/>
                                    </p:animScale>
                                    <p:animScale>
                                      <p:cBhvr>
                                        <p:cTn id="67" dur="13">
                                          <p:stCondLst>
                                            <p:cond delay="904"/>
                                          </p:stCondLst>
                                        </p:cTn>
                                        <p:tgtEl>
                                          <p:spTgt spid="42"/>
                                        </p:tgtEl>
                                      </p:cBhvr>
                                      <p:to x="100000" y="95000"/>
                                    </p:animScale>
                                    <p:animScale>
                                      <p:cBhvr>
                                        <p:cTn id="68" dur="83" decel="50000">
                                          <p:stCondLst>
                                            <p:cond delay="917"/>
                                          </p:stCondLst>
                                        </p:cTn>
                                        <p:tgtEl>
                                          <p:spTgt spid="4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290">
                                          <p:stCondLst>
                                            <p:cond delay="0"/>
                                          </p:stCondLst>
                                        </p:cTn>
                                        <p:tgtEl>
                                          <p:spTgt spid="44"/>
                                        </p:tgtEl>
                                      </p:cBhvr>
                                    </p:animEffect>
                                    <p:anim calcmode="lin" valueType="num">
                                      <p:cBhvr>
                                        <p:cTn id="7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77" dur="13">
                                          <p:stCondLst>
                                            <p:cond delay="325"/>
                                          </p:stCondLst>
                                        </p:cTn>
                                        <p:tgtEl>
                                          <p:spTgt spid="44"/>
                                        </p:tgtEl>
                                      </p:cBhvr>
                                      <p:to x="100000" y="60000"/>
                                    </p:animScale>
                                    <p:animScale>
                                      <p:cBhvr>
                                        <p:cTn id="78" dur="83" decel="50000">
                                          <p:stCondLst>
                                            <p:cond delay="338"/>
                                          </p:stCondLst>
                                        </p:cTn>
                                        <p:tgtEl>
                                          <p:spTgt spid="44"/>
                                        </p:tgtEl>
                                      </p:cBhvr>
                                      <p:to x="100000" y="100000"/>
                                    </p:animScale>
                                    <p:animScale>
                                      <p:cBhvr>
                                        <p:cTn id="79" dur="13">
                                          <p:stCondLst>
                                            <p:cond delay="656"/>
                                          </p:stCondLst>
                                        </p:cTn>
                                        <p:tgtEl>
                                          <p:spTgt spid="44"/>
                                        </p:tgtEl>
                                      </p:cBhvr>
                                      <p:to x="100000" y="80000"/>
                                    </p:animScale>
                                    <p:animScale>
                                      <p:cBhvr>
                                        <p:cTn id="80" dur="83" decel="50000">
                                          <p:stCondLst>
                                            <p:cond delay="669"/>
                                          </p:stCondLst>
                                        </p:cTn>
                                        <p:tgtEl>
                                          <p:spTgt spid="44"/>
                                        </p:tgtEl>
                                      </p:cBhvr>
                                      <p:to x="100000" y="100000"/>
                                    </p:animScale>
                                    <p:animScale>
                                      <p:cBhvr>
                                        <p:cTn id="81" dur="13">
                                          <p:stCondLst>
                                            <p:cond delay="821"/>
                                          </p:stCondLst>
                                        </p:cTn>
                                        <p:tgtEl>
                                          <p:spTgt spid="44"/>
                                        </p:tgtEl>
                                      </p:cBhvr>
                                      <p:to x="100000" y="90000"/>
                                    </p:animScale>
                                    <p:animScale>
                                      <p:cBhvr>
                                        <p:cTn id="82" dur="83" decel="50000">
                                          <p:stCondLst>
                                            <p:cond delay="834"/>
                                          </p:stCondLst>
                                        </p:cTn>
                                        <p:tgtEl>
                                          <p:spTgt spid="44"/>
                                        </p:tgtEl>
                                      </p:cBhvr>
                                      <p:to x="100000" y="100000"/>
                                    </p:animScale>
                                    <p:animScale>
                                      <p:cBhvr>
                                        <p:cTn id="83" dur="13">
                                          <p:stCondLst>
                                            <p:cond delay="904"/>
                                          </p:stCondLst>
                                        </p:cTn>
                                        <p:tgtEl>
                                          <p:spTgt spid="44"/>
                                        </p:tgtEl>
                                      </p:cBhvr>
                                      <p:to x="100000" y="95000"/>
                                    </p:animScale>
                                    <p:animScale>
                                      <p:cBhvr>
                                        <p:cTn id="84" dur="83" decel="50000">
                                          <p:stCondLst>
                                            <p:cond delay="917"/>
                                          </p:stCondLst>
                                        </p:cTn>
                                        <p:tgtEl>
                                          <p:spTgt spid="4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290">
                                          <p:stCondLst>
                                            <p:cond delay="0"/>
                                          </p:stCondLst>
                                        </p:cTn>
                                        <p:tgtEl>
                                          <p:spTgt spid="39"/>
                                        </p:tgtEl>
                                      </p:cBhvr>
                                    </p:animEffect>
                                    <p:anim calcmode="lin" valueType="num">
                                      <p:cBhvr>
                                        <p:cTn id="8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93" dur="13">
                                          <p:stCondLst>
                                            <p:cond delay="325"/>
                                          </p:stCondLst>
                                        </p:cTn>
                                        <p:tgtEl>
                                          <p:spTgt spid="39"/>
                                        </p:tgtEl>
                                      </p:cBhvr>
                                      <p:to x="100000" y="60000"/>
                                    </p:animScale>
                                    <p:animScale>
                                      <p:cBhvr>
                                        <p:cTn id="94" dur="83" decel="50000">
                                          <p:stCondLst>
                                            <p:cond delay="338"/>
                                          </p:stCondLst>
                                        </p:cTn>
                                        <p:tgtEl>
                                          <p:spTgt spid="39"/>
                                        </p:tgtEl>
                                      </p:cBhvr>
                                      <p:to x="100000" y="100000"/>
                                    </p:animScale>
                                    <p:animScale>
                                      <p:cBhvr>
                                        <p:cTn id="95" dur="13">
                                          <p:stCondLst>
                                            <p:cond delay="656"/>
                                          </p:stCondLst>
                                        </p:cTn>
                                        <p:tgtEl>
                                          <p:spTgt spid="39"/>
                                        </p:tgtEl>
                                      </p:cBhvr>
                                      <p:to x="100000" y="80000"/>
                                    </p:animScale>
                                    <p:animScale>
                                      <p:cBhvr>
                                        <p:cTn id="96" dur="83" decel="50000">
                                          <p:stCondLst>
                                            <p:cond delay="669"/>
                                          </p:stCondLst>
                                        </p:cTn>
                                        <p:tgtEl>
                                          <p:spTgt spid="39"/>
                                        </p:tgtEl>
                                      </p:cBhvr>
                                      <p:to x="100000" y="100000"/>
                                    </p:animScale>
                                    <p:animScale>
                                      <p:cBhvr>
                                        <p:cTn id="97" dur="13">
                                          <p:stCondLst>
                                            <p:cond delay="821"/>
                                          </p:stCondLst>
                                        </p:cTn>
                                        <p:tgtEl>
                                          <p:spTgt spid="39"/>
                                        </p:tgtEl>
                                      </p:cBhvr>
                                      <p:to x="100000" y="90000"/>
                                    </p:animScale>
                                    <p:animScale>
                                      <p:cBhvr>
                                        <p:cTn id="98" dur="83" decel="50000">
                                          <p:stCondLst>
                                            <p:cond delay="834"/>
                                          </p:stCondLst>
                                        </p:cTn>
                                        <p:tgtEl>
                                          <p:spTgt spid="39"/>
                                        </p:tgtEl>
                                      </p:cBhvr>
                                      <p:to x="100000" y="100000"/>
                                    </p:animScale>
                                    <p:animScale>
                                      <p:cBhvr>
                                        <p:cTn id="99" dur="13">
                                          <p:stCondLst>
                                            <p:cond delay="904"/>
                                          </p:stCondLst>
                                        </p:cTn>
                                        <p:tgtEl>
                                          <p:spTgt spid="39"/>
                                        </p:tgtEl>
                                      </p:cBhvr>
                                      <p:to x="100000" y="95000"/>
                                    </p:animScale>
                                    <p:animScale>
                                      <p:cBhvr>
                                        <p:cTn id="100" dur="83" decel="50000">
                                          <p:stCondLst>
                                            <p:cond delay="917"/>
                                          </p:stCondLst>
                                        </p:cTn>
                                        <p:tgtEl>
                                          <p:spTgt spid="39"/>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down)">
                                      <p:cBhvr>
                                        <p:cTn id="103" dur="290">
                                          <p:stCondLst>
                                            <p:cond delay="0"/>
                                          </p:stCondLst>
                                        </p:cTn>
                                        <p:tgtEl>
                                          <p:spTgt spid="2"/>
                                        </p:tgtEl>
                                      </p:cBhvr>
                                    </p:animEffect>
                                    <p:anim calcmode="lin" valueType="num">
                                      <p:cBhvr>
                                        <p:cTn id="10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
                                        </p:tgtEl>
                                      </p:cBhvr>
                                      <p:to x="100000" y="60000"/>
                                    </p:animScale>
                                    <p:animScale>
                                      <p:cBhvr>
                                        <p:cTn id="110" dur="83" decel="50000">
                                          <p:stCondLst>
                                            <p:cond delay="338"/>
                                          </p:stCondLst>
                                        </p:cTn>
                                        <p:tgtEl>
                                          <p:spTgt spid="2"/>
                                        </p:tgtEl>
                                      </p:cBhvr>
                                      <p:to x="100000" y="100000"/>
                                    </p:animScale>
                                    <p:animScale>
                                      <p:cBhvr>
                                        <p:cTn id="111" dur="13">
                                          <p:stCondLst>
                                            <p:cond delay="656"/>
                                          </p:stCondLst>
                                        </p:cTn>
                                        <p:tgtEl>
                                          <p:spTgt spid="2"/>
                                        </p:tgtEl>
                                      </p:cBhvr>
                                      <p:to x="100000" y="80000"/>
                                    </p:animScale>
                                    <p:animScale>
                                      <p:cBhvr>
                                        <p:cTn id="112" dur="83" decel="50000">
                                          <p:stCondLst>
                                            <p:cond delay="669"/>
                                          </p:stCondLst>
                                        </p:cTn>
                                        <p:tgtEl>
                                          <p:spTgt spid="2"/>
                                        </p:tgtEl>
                                      </p:cBhvr>
                                      <p:to x="100000" y="100000"/>
                                    </p:animScale>
                                    <p:animScale>
                                      <p:cBhvr>
                                        <p:cTn id="113" dur="13">
                                          <p:stCondLst>
                                            <p:cond delay="821"/>
                                          </p:stCondLst>
                                        </p:cTn>
                                        <p:tgtEl>
                                          <p:spTgt spid="2"/>
                                        </p:tgtEl>
                                      </p:cBhvr>
                                      <p:to x="100000" y="90000"/>
                                    </p:animScale>
                                    <p:animScale>
                                      <p:cBhvr>
                                        <p:cTn id="114" dur="83" decel="50000">
                                          <p:stCondLst>
                                            <p:cond delay="834"/>
                                          </p:stCondLst>
                                        </p:cTn>
                                        <p:tgtEl>
                                          <p:spTgt spid="2"/>
                                        </p:tgtEl>
                                      </p:cBhvr>
                                      <p:to x="100000" y="100000"/>
                                    </p:animScale>
                                    <p:animScale>
                                      <p:cBhvr>
                                        <p:cTn id="115" dur="13">
                                          <p:stCondLst>
                                            <p:cond delay="904"/>
                                          </p:stCondLst>
                                        </p:cTn>
                                        <p:tgtEl>
                                          <p:spTgt spid="2"/>
                                        </p:tgtEl>
                                      </p:cBhvr>
                                      <p:to x="100000" y="95000"/>
                                    </p:animScale>
                                    <p:animScale>
                                      <p:cBhvr>
                                        <p:cTn id="11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40487"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Burn Down Chart (Milestone 1)</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5</a:t>
            </a:r>
          </a:p>
        </p:txBody>
      </p:sp>
      <p:cxnSp>
        <p:nvCxnSpPr>
          <p:cNvPr id="5" name="Straight Arrow Connector 4"/>
          <p:cNvCxnSpPr/>
          <p:nvPr/>
        </p:nvCxnSpPr>
        <p:spPr>
          <a:xfrm flipV="1">
            <a:off x="7447935" y="2256503"/>
            <a:ext cx="604684" cy="103238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Chart 7"/>
          <p:cNvGraphicFramePr/>
          <p:nvPr>
            <p:extLst>
              <p:ext uri="{D42A27DB-BD31-4B8C-83A1-F6EECF244321}">
                <p14:modId xmlns:p14="http://schemas.microsoft.com/office/powerpoint/2010/main" val="3042856523"/>
              </p:ext>
            </p:extLst>
          </p:nvPr>
        </p:nvGraphicFramePr>
        <p:xfrm>
          <a:off x="3032336" y="1231910"/>
          <a:ext cx="5974504" cy="4654529"/>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p:cNvCxnSpPr/>
          <p:nvPr/>
        </p:nvCxnSpPr>
        <p:spPr>
          <a:xfrm flipV="1">
            <a:off x="8594575" y="3906008"/>
            <a:ext cx="604684" cy="103238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49162" y="3082826"/>
            <a:ext cx="1669577"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are on track</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0758" y="2179955"/>
            <a:ext cx="4137660" cy="2758440"/>
          </a:xfrm>
          <a:prstGeom prst="rect">
            <a:avLst/>
          </a:prstGeom>
          <a:solidFill>
            <a:schemeClr val="tx1"/>
          </a:solidFill>
          <a:ln w="25400">
            <a:solidFill>
              <a:schemeClr val="tx1"/>
            </a:solidFill>
          </a:ln>
        </p:spPr>
      </p:pic>
    </p:spTree>
    <p:extLst>
      <p:ext uri="{BB962C8B-B14F-4D97-AF65-F5344CB8AC3E}">
        <p14:creationId xmlns:p14="http://schemas.microsoft.com/office/powerpoint/2010/main" val="77503946"/>
      </p:ext>
    </p:extLst>
  </p:cSld>
  <p:clrMapOvr>
    <a:masterClrMapping/>
  </p:clrMapOvr>
  <mc:AlternateContent xmlns:mc="http://schemas.openxmlformats.org/markup-compatibility/2006" xmlns:p14="http://schemas.microsoft.com/office/powerpoint/2010/main">
    <mc:Choice Requires="p14">
      <p:transition>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4347665"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Milestone 2.0</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6</a:t>
            </a:r>
          </a:p>
        </p:txBody>
      </p:sp>
      <p:grpSp>
        <p:nvGrpSpPr>
          <p:cNvPr id="21" name="Group 20"/>
          <p:cNvGrpSpPr/>
          <p:nvPr/>
        </p:nvGrpSpPr>
        <p:grpSpPr>
          <a:xfrm>
            <a:off x="1981708" y="1050900"/>
            <a:ext cx="2401887" cy="2420856"/>
            <a:chOff x="1322141" y="3944002"/>
            <a:chExt cx="2401887" cy="2420856"/>
          </a:xfrm>
        </p:grpSpPr>
        <p:pic>
          <p:nvPicPr>
            <p:cNvPr id="22" name="Picture 1" descr="C:\Users\Acer\Desktop\Picture1.png"/>
            <p:cNvPicPr>
              <a:picLocks noChangeAspect="1" noChangeArrowheads="1"/>
            </p:cNvPicPr>
            <p:nvPr/>
          </p:nvPicPr>
          <p:blipFill>
            <a:blip r:embed="rId3" cstate="print"/>
            <a:srcRect/>
            <a:stretch>
              <a:fillRect/>
            </a:stretch>
          </p:blipFill>
          <p:spPr bwMode="auto">
            <a:xfrm rot="806692">
              <a:off x="1322141" y="4169582"/>
              <a:ext cx="2401887" cy="2182813"/>
            </a:xfrm>
            <a:prstGeom prst="rect">
              <a:avLst/>
            </a:prstGeom>
            <a:solidFill>
              <a:srgbClr val="FFFFC1"/>
            </a:solidFill>
            <a:ln w="190500" cap="sq">
              <a:solidFill>
                <a:srgbClr val="FFFFA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3" name="Picture 2" descr="C:\Users\Acer\Desktop\Picture2.png"/>
            <p:cNvPicPr>
              <a:picLocks noChangeAspect="1" noChangeArrowheads="1"/>
            </p:cNvPicPr>
            <p:nvPr/>
          </p:nvPicPr>
          <p:blipFill>
            <a:blip r:embed="rId4" cstate="print"/>
            <a:srcRect/>
            <a:stretch>
              <a:fillRect/>
            </a:stretch>
          </p:blipFill>
          <p:spPr bwMode="auto">
            <a:xfrm>
              <a:off x="2519895" y="3944002"/>
              <a:ext cx="493713" cy="414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Rectangle 23"/>
            <p:cNvSpPr/>
            <p:nvPr/>
          </p:nvSpPr>
          <p:spPr>
            <a:xfrm rot="243805">
              <a:off x="1442394" y="4368186"/>
              <a:ext cx="2172339" cy="1996672"/>
            </a:xfrm>
            <a:prstGeom prst="rect">
              <a:avLst/>
            </a:prstGeom>
            <a:solidFill>
              <a:srgbClr val="FFFFAF"/>
            </a:solidFill>
            <a:ln>
              <a:solidFill>
                <a:srgbClr val="FFF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radley Hand ITC" pitchFamily="66" charset="0"/>
                </a:rPr>
                <a:t>User story 4:</a:t>
              </a:r>
            </a:p>
            <a:p>
              <a:pPr algn="ctr"/>
              <a:r>
                <a:rPr lang="en-US" dirty="0">
                  <a:solidFill>
                    <a:schemeClr val="tx1">
                      <a:lumMod val="75000"/>
                    </a:schemeClr>
                  </a:solidFill>
                  <a:latin typeface="Bradley Hand ITC" pitchFamily="66" charset="0"/>
                </a:rPr>
                <a:t>Application Cancellation</a:t>
              </a:r>
            </a:p>
            <a:p>
              <a:pPr algn="ctr"/>
              <a:endParaRPr lang="en-US" dirty="0">
                <a:solidFill>
                  <a:schemeClr val="tx1">
                    <a:lumMod val="75000"/>
                  </a:schemeClr>
                </a:solidFill>
                <a:latin typeface="Bradley Hand ITC" pitchFamily="66" charset="0"/>
              </a:endParaRPr>
            </a:p>
            <a:p>
              <a:pPr algn="ctr"/>
              <a:r>
                <a:rPr lang="en-US" dirty="0">
                  <a:solidFill>
                    <a:schemeClr val="tx1">
                      <a:lumMod val="75000"/>
                    </a:schemeClr>
                  </a:solidFill>
                  <a:latin typeface="Bradley Hand ITC" pitchFamily="66" charset="0"/>
                </a:rPr>
                <a:t>Description: cancellation of application.</a:t>
              </a:r>
              <a:endParaRPr lang="en-IN" dirty="0">
                <a:solidFill>
                  <a:schemeClr val="tx1">
                    <a:lumMod val="75000"/>
                  </a:schemeClr>
                </a:solidFill>
                <a:latin typeface="Bradley Hand ITC" pitchFamily="66" charset="0"/>
              </a:endParaRPr>
            </a:p>
          </p:txBody>
        </p:sp>
      </p:grpSp>
      <p:grpSp>
        <p:nvGrpSpPr>
          <p:cNvPr id="25" name="Group 24"/>
          <p:cNvGrpSpPr/>
          <p:nvPr/>
        </p:nvGrpSpPr>
        <p:grpSpPr>
          <a:xfrm rot="21404505">
            <a:off x="5437516" y="1032370"/>
            <a:ext cx="2401887" cy="2545706"/>
            <a:chOff x="4897870" y="3880500"/>
            <a:chExt cx="2401887" cy="2545706"/>
          </a:xfrm>
        </p:grpSpPr>
        <p:pic>
          <p:nvPicPr>
            <p:cNvPr id="26" name="Picture 1" descr="C:\Users\Acer\Desktop\Picture1.png"/>
            <p:cNvPicPr>
              <a:picLocks noChangeAspect="1" noChangeArrowheads="1"/>
            </p:cNvPicPr>
            <p:nvPr/>
          </p:nvPicPr>
          <p:blipFill>
            <a:blip r:embed="rId3" cstate="print"/>
            <a:srcRect/>
            <a:stretch>
              <a:fillRect/>
            </a:stretch>
          </p:blipFill>
          <p:spPr bwMode="auto">
            <a:xfrm rot="170518">
              <a:off x="4897870" y="4243393"/>
              <a:ext cx="2401887" cy="2182813"/>
            </a:xfrm>
            <a:prstGeom prst="rect">
              <a:avLst/>
            </a:prstGeom>
            <a:solidFill>
              <a:srgbClr val="FFFFC1"/>
            </a:solidFill>
            <a:ln w="190500" cap="sq">
              <a:solidFill>
                <a:srgbClr val="FFFFA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 name="Picture 2" descr="C:\Users\Acer\Desktop\Picture2.png"/>
            <p:cNvPicPr>
              <a:picLocks noChangeAspect="1" noChangeArrowheads="1"/>
            </p:cNvPicPr>
            <p:nvPr/>
          </p:nvPicPr>
          <p:blipFill>
            <a:blip r:embed="rId4" cstate="print"/>
            <a:srcRect/>
            <a:stretch>
              <a:fillRect/>
            </a:stretch>
          </p:blipFill>
          <p:spPr bwMode="auto">
            <a:xfrm>
              <a:off x="5894866" y="3880500"/>
              <a:ext cx="493713" cy="414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 name="Rectangle 36"/>
            <p:cNvSpPr/>
            <p:nvPr/>
          </p:nvSpPr>
          <p:spPr>
            <a:xfrm>
              <a:off x="4950778" y="4582868"/>
              <a:ext cx="2172339" cy="1752010"/>
            </a:xfrm>
            <a:prstGeom prst="rect">
              <a:avLst/>
            </a:prstGeom>
            <a:solidFill>
              <a:srgbClr val="FFFFAF"/>
            </a:solidFill>
            <a:ln>
              <a:solidFill>
                <a:srgbClr val="FFF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radley Hand ITC" pitchFamily="66" charset="0"/>
                </a:rPr>
                <a:t>User story 5:</a:t>
              </a:r>
            </a:p>
            <a:p>
              <a:pPr algn="ctr"/>
              <a:r>
                <a:rPr lang="en-US" dirty="0">
                  <a:solidFill>
                    <a:schemeClr val="tx1">
                      <a:lumMod val="75000"/>
                    </a:schemeClr>
                  </a:solidFill>
                  <a:latin typeface="Bradley Hand ITC" pitchFamily="66" charset="0"/>
                </a:rPr>
                <a:t>Refund</a:t>
              </a:r>
            </a:p>
            <a:p>
              <a:pPr algn="ctr"/>
              <a:endParaRPr lang="en-US" dirty="0">
                <a:solidFill>
                  <a:schemeClr val="tx1">
                    <a:lumMod val="75000"/>
                  </a:schemeClr>
                </a:solidFill>
                <a:latin typeface="Bradley Hand ITC" pitchFamily="66" charset="0"/>
              </a:endParaRPr>
            </a:p>
            <a:p>
              <a:pPr algn="ctr"/>
              <a:r>
                <a:rPr lang="en-US" dirty="0">
                  <a:solidFill>
                    <a:schemeClr val="tx1">
                      <a:lumMod val="75000"/>
                    </a:schemeClr>
                  </a:solidFill>
                  <a:latin typeface="Bradley Hand ITC" pitchFamily="66" charset="0"/>
                </a:rPr>
                <a:t>Description: Refund amount based on cancellation date.</a:t>
              </a:r>
              <a:endParaRPr lang="en-IN" dirty="0">
                <a:solidFill>
                  <a:schemeClr val="tx1">
                    <a:lumMod val="75000"/>
                  </a:schemeClr>
                </a:solidFill>
                <a:latin typeface="Bradley Hand ITC" pitchFamily="66" charset="0"/>
              </a:endParaRPr>
            </a:p>
          </p:txBody>
        </p:sp>
      </p:grpSp>
      <p:grpSp>
        <p:nvGrpSpPr>
          <p:cNvPr id="38" name="Group 37"/>
          <p:cNvGrpSpPr/>
          <p:nvPr/>
        </p:nvGrpSpPr>
        <p:grpSpPr>
          <a:xfrm>
            <a:off x="1546422" y="3860882"/>
            <a:ext cx="2401887" cy="2486904"/>
            <a:chOff x="1084438" y="781942"/>
            <a:chExt cx="2401887" cy="2486904"/>
          </a:xfrm>
        </p:grpSpPr>
        <p:pic>
          <p:nvPicPr>
            <p:cNvPr id="39" name="Picture 1" descr="C:\Users\Acer\Desktop\Picture1.png"/>
            <p:cNvPicPr>
              <a:picLocks noChangeAspect="1" noChangeArrowheads="1"/>
            </p:cNvPicPr>
            <p:nvPr/>
          </p:nvPicPr>
          <p:blipFill>
            <a:blip r:embed="rId3" cstate="print"/>
            <a:srcRect/>
            <a:stretch>
              <a:fillRect/>
            </a:stretch>
          </p:blipFill>
          <p:spPr bwMode="auto">
            <a:xfrm rot="806692">
              <a:off x="1084438" y="1086033"/>
              <a:ext cx="2401887" cy="2182813"/>
            </a:xfrm>
            <a:prstGeom prst="rect">
              <a:avLst/>
            </a:prstGeom>
            <a:solidFill>
              <a:srgbClr val="FFFFC1"/>
            </a:solidFill>
            <a:ln w="190500" cap="sq">
              <a:solidFill>
                <a:srgbClr val="FFFFA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0" name="Rectangle 39"/>
            <p:cNvSpPr/>
            <p:nvPr/>
          </p:nvSpPr>
          <p:spPr>
            <a:xfrm rot="243805">
              <a:off x="1174962" y="1235513"/>
              <a:ext cx="2172339" cy="1752010"/>
            </a:xfrm>
            <a:prstGeom prst="rect">
              <a:avLst/>
            </a:prstGeom>
            <a:solidFill>
              <a:srgbClr val="FFFFAF"/>
            </a:solidFill>
            <a:ln>
              <a:solidFill>
                <a:srgbClr val="FFF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radley Hand ITC" pitchFamily="66" charset="0"/>
                </a:rPr>
                <a:t>User story 7:</a:t>
              </a:r>
            </a:p>
            <a:p>
              <a:pPr algn="ctr"/>
              <a:r>
                <a:rPr lang="en-US" dirty="0">
                  <a:solidFill>
                    <a:schemeClr val="tx1">
                      <a:lumMod val="75000"/>
                    </a:schemeClr>
                  </a:solidFill>
                  <a:latin typeface="Bradley Hand ITC" pitchFamily="66" charset="0"/>
                </a:rPr>
                <a:t>Assignment to Bunkhouses </a:t>
              </a:r>
            </a:p>
            <a:p>
              <a:pPr algn="ctr"/>
              <a:r>
                <a:rPr lang="en-US" dirty="0">
                  <a:solidFill>
                    <a:schemeClr val="tx1">
                      <a:lumMod val="75000"/>
                    </a:schemeClr>
                  </a:solidFill>
                  <a:latin typeface="Bradley Hand ITC" pitchFamily="66" charset="0"/>
                </a:rPr>
                <a:t>Description : based on various factors.</a:t>
              </a:r>
              <a:endParaRPr lang="en-IN" dirty="0">
                <a:solidFill>
                  <a:schemeClr val="tx1">
                    <a:lumMod val="75000"/>
                  </a:schemeClr>
                </a:solidFill>
                <a:latin typeface="Bradley Hand ITC" pitchFamily="66" charset="0"/>
              </a:endParaRPr>
            </a:p>
          </p:txBody>
        </p:sp>
        <p:pic>
          <p:nvPicPr>
            <p:cNvPr id="41" name="Picture 2" descr="C:\Users\Acer\Desktop\Picture2.png"/>
            <p:cNvPicPr>
              <a:picLocks noChangeAspect="1" noChangeArrowheads="1"/>
            </p:cNvPicPr>
            <p:nvPr/>
          </p:nvPicPr>
          <p:blipFill>
            <a:blip r:embed="rId4" cstate="print"/>
            <a:srcRect/>
            <a:stretch>
              <a:fillRect/>
            </a:stretch>
          </p:blipFill>
          <p:spPr bwMode="auto">
            <a:xfrm>
              <a:off x="2159732" y="781942"/>
              <a:ext cx="493713" cy="414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42" name="Group 41"/>
          <p:cNvGrpSpPr/>
          <p:nvPr/>
        </p:nvGrpSpPr>
        <p:grpSpPr>
          <a:xfrm>
            <a:off x="4942346" y="3980124"/>
            <a:ext cx="2401887" cy="2508332"/>
            <a:chOff x="3573650" y="1676400"/>
            <a:chExt cx="2401887" cy="2508332"/>
          </a:xfrm>
        </p:grpSpPr>
        <p:pic>
          <p:nvPicPr>
            <p:cNvPr id="43" name="Picture 1" descr="C:\Users\Acer\Desktop\Picture1.png"/>
            <p:cNvPicPr>
              <a:picLocks noChangeAspect="1" noChangeArrowheads="1"/>
            </p:cNvPicPr>
            <p:nvPr/>
          </p:nvPicPr>
          <p:blipFill>
            <a:blip r:embed="rId3" cstate="print"/>
            <a:srcRect/>
            <a:stretch>
              <a:fillRect/>
            </a:stretch>
          </p:blipFill>
          <p:spPr bwMode="auto">
            <a:xfrm rot="231927">
              <a:off x="3573650" y="2001919"/>
              <a:ext cx="2401887" cy="2182813"/>
            </a:xfrm>
            <a:prstGeom prst="rect">
              <a:avLst/>
            </a:prstGeom>
            <a:solidFill>
              <a:srgbClr val="FFFFC1"/>
            </a:solidFill>
            <a:ln w="190500" cap="sq">
              <a:solidFill>
                <a:srgbClr val="FFFFA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4" name="Picture 2" descr="C:\Users\Acer\Desktop\Picture2.png"/>
            <p:cNvPicPr>
              <a:picLocks noChangeAspect="1" noChangeArrowheads="1"/>
            </p:cNvPicPr>
            <p:nvPr/>
          </p:nvPicPr>
          <p:blipFill>
            <a:blip r:embed="rId4" cstate="print"/>
            <a:srcRect/>
            <a:stretch>
              <a:fillRect/>
            </a:stretch>
          </p:blipFill>
          <p:spPr bwMode="auto">
            <a:xfrm>
              <a:off x="4495800" y="1676400"/>
              <a:ext cx="493713" cy="414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9" name="Rectangle 48"/>
            <p:cNvSpPr/>
            <p:nvPr/>
          </p:nvSpPr>
          <p:spPr>
            <a:xfrm rot="21406335">
              <a:off x="3793144" y="2284565"/>
              <a:ext cx="2172339" cy="1752010"/>
            </a:xfrm>
            <a:prstGeom prst="rect">
              <a:avLst/>
            </a:prstGeom>
            <a:solidFill>
              <a:srgbClr val="FFFFAF"/>
            </a:solidFill>
            <a:ln>
              <a:solidFill>
                <a:srgbClr val="FFF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radley Hand ITC" pitchFamily="66" charset="0"/>
                </a:rPr>
                <a:t>User story 8:</a:t>
              </a:r>
            </a:p>
            <a:p>
              <a:pPr algn="ctr"/>
              <a:r>
                <a:rPr lang="en-US" dirty="0">
                  <a:solidFill>
                    <a:schemeClr val="tx1">
                      <a:lumMod val="75000"/>
                    </a:schemeClr>
                  </a:solidFill>
                  <a:latin typeface="Bradley Hand ITC" pitchFamily="66" charset="0"/>
                </a:rPr>
                <a:t>Assignment to Tribes</a:t>
              </a:r>
            </a:p>
            <a:p>
              <a:pPr algn="ctr"/>
              <a:r>
                <a:rPr lang="en-US" dirty="0">
                  <a:solidFill>
                    <a:schemeClr val="tx1">
                      <a:lumMod val="75000"/>
                    </a:schemeClr>
                  </a:solidFill>
                  <a:latin typeface="Bradley Hand ITC" pitchFamily="66" charset="0"/>
                </a:rPr>
                <a:t>Description : based on various factors.</a:t>
              </a:r>
              <a:endParaRPr lang="en-IN" dirty="0">
                <a:solidFill>
                  <a:schemeClr val="tx1">
                    <a:lumMod val="75000"/>
                  </a:schemeClr>
                </a:solidFill>
                <a:latin typeface="Bradley Hand ITC" pitchFamily="66" charset="0"/>
              </a:endParaRPr>
            </a:p>
          </p:txBody>
        </p:sp>
      </p:grpSp>
      <p:grpSp>
        <p:nvGrpSpPr>
          <p:cNvPr id="50" name="Group 49"/>
          <p:cNvGrpSpPr/>
          <p:nvPr/>
        </p:nvGrpSpPr>
        <p:grpSpPr>
          <a:xfrm rot="20770581">
            <a:off x="8819573" y="2654693"/>
            <a:ext cx="2401887" cy="2563025"/>
            <a:chOff x="5973527" y="2619200"/>
            <a:chExt cx="2401887" cy="2437112"/>
          </a:xfrm>
        </p:grpSpPr>
        <p:pic>
          <p:nvPicPr>
            <p:cNvPr id="51" name="Picture 1" descr="C:\Users\Acer\Desktop\Picture1.png"/>
            <p:cNvPicPr>
              <a:picLocks noChangeAspect="1" noChangeArrowheads="1"/>
            </p:cNvPicPr>
            <p:nvPr/>
          </p:nvPicPr>
          <p:blipFill>
            <a:blip r:embed="rId3" cstate="print"/>
            <a:srcRect/>
            <a:stretch>
              <a:fillRect/>
            </a:stretch>
          </p:blipFill>
          <p:spPr bwMode="auto">
            <a:xfrm rot="1126473">
              <a:off x="5973527" y="2873499"/>
              <a:ext cx="2401887" cy="2182813"/>
            </a:xfrm>
            <a:prstGeom prst="rect">
              <a:avLst/>
            </a:prstGeom>
            <a:solidFill>
              <a:srgbClr val="FFFFC1"/>
            </a:solidFill>
            <a:ln w="190500" cap="sq">
              <a:solidFill>
                <a:srgbClr val="FFFFA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2" name="Picture 2" descr="C:\Users\Acer\Desktop\Picture2.png"/>
            <p:cNvPicPr>
              <a:picLocks noChangeAspect="1" noChangeArrowheads="1"/>
            </p:cNvPicPr>
            <p:nvPr/>
          </p:nvPicPr>
          <p:blipFill>
            <a:blip r:embed="rId4" cstate="print"/>
            <a:srcRect/>
            <a:stretch>
              <a:fillRect/>
            </a:stretch>
          </p:blipFill>
          <p:spPr bwMode="auto">
            <a:xfrm>
              <a:off x="7374758" y="2619200"/>
              <a:ext cx="493713" cy="414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3" name="Rectangle 52"/>
            <p:cNvSpPr/>
            <p:nvPr/>
          </p:nvSpPr>
          <p:spPr>
            <a:xfrm rot="957686">
              <a:off x="6080757" y="3170000"/>
              <a:ext cx="2172339" cy="1752010"/>
            </a:xfrm>
            <a:prstGeom prst="rect">
              <a:avLst/>
            </a:prstGeom>
            <a:solidFill>
              <a:srgbClr val="FFFFAF"/>
            </a:solidFill>
            <a:ln>
              <a:solidFill>
                <a:srgbClr val="FFF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radley Hand ITC" pitchFamily="66" charset="0"/>
                </a:rPr>
                <a:t>User story 10:</a:t>
              </a:r>
            </a:p>
            <a:p>
              <a:pPr algn="ctr"/>
              <a:r>
                <a:rPr lang="en-US" dirty="0">
                  <a:solidFill>
                    <a:schemeClr val="tx1">
                      <a:lumMod val="75000"/>
                    </a:schemeClr>
                  </a:solidFill>
                  <a:latin typeface="Bradley Hand ITC" pitchFamily="66" charset="0"/>
                </a:rPr>
                <a:t>Maintenance</a:t>
              </a:r>
            </a:p>
            <a:p>
              <a:pPr algn="ctr"/>
              <a:endParaRPr lang="en-US" dirty="0">
                <a:solidFill>
                  <a:schemeClr val="tx1">
                    <a:lumMod val="75000"/>
                  </a:schemeClr>
                </a:solidFill>
                <a:latin typeface="Bradley Hand ITC" pitchFamily="66" charset="0"/>
              </a:endParaRPr>
            </a:p>
            <a:p>
              <a:pPr algn="ctr"/>
              <a:r>
                <a:rPr lang="en-US" dirty="0">
                  <a:solidFill>
                    <a:schemeClr val="tx1">
                      <a:lumMod val="75000"/>
                    </a:schemeClr>
                  </a:solidFill>
                  <a:latin typeface="Bradley Hand ITC" pitchFamily="66" charset="0"/>
                </a:rPr>
                <a:t>Description : ???.</a:t>
              </a:r>
              <a:endParaRPr lang="en-IN" dirty="0">
                <a:solidFill>
                  <a:schemeClr val="tx1">
                    <a:lumMod val="75000"/>
                  </a:schemeClr>
                </a:solidFill>
                <a:latin typeface="Bradley Hand ITC" pitchFamily="66" charset="0"/>
              </a:endParaRPr>
            </a:p>
          </p:txBody>
        </p:sp>
      </p:grpSp>
    </p:spTree>
    <p:extLst>
      <p:ext uri="{BB962C8B-B14F-4D97-AF65-F5344CB8AC3E}">
        <p14:creationId xmlns:p14="http://schemas.microsoft.com/office/powerpoint/2010/main" val="4164261713"/>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3553" name="Picture 1"/>
          <p:cNvPicPr>
            <a:picLocks noChangeAspect="1" noChangeArrowheads="1"/>
          </p:cNvPicPr>
          <p:nvPr/>
        </p:nvPicPr>
        <p:blipFill>
          <a:blip r:embed="rId3" cstate="print"/>
          <a:srcRect/>
          <a:stretch>
            <a:fillRect/>
          </a:stretch>
        </p:blipFill>
        <p:spPr bwMode="auto">
          <a:xfrm>
            <a:off x="749509" y="1244184"/>
            <a:ext cx="10968393" cy="5382562"/>
          </a:xfrm>
          <a:prstGeom prst="rect">
            <a:avLst/>
          </a:prstGeom>
          <a:noFill/>
          <a:ln w="9525">
            <a:noFill/>
            <a:miter lim="800000"/>
            <a:headEnd/>
            <a:tailEnd/>
          </a:ln>
        </p:spPr>
      </p:pic>
    </p:spTree>
    <p:extLst>
      <p:ext uri="{BB962C8B-B14F-4D97-AF65-F5344CB8AC3E}">
        <p14:creationId xmlns:p14="http://schemas.microsoft.com/office/powerpoint/2010/main" val="19194489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1405718" y="1410346"/>
            <a:ext cx="9391650" cy="5324577"/>
          </a:xfrm>
          <a:prstGeom prst="rect">
            <a:avLst/>
          </a:prstGeom>
        </p:spPr>
      </p:pic>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cxnSp>
        <p:nvCxnSpPr>
          <p:cNvPr id="6" name="Straight Arrow Connector 5"/>
          <p:cNvCxnSpPr/>
          <p:nvPr/>
        </p:nvCxnSpPr>
        <p:spPr>
          <a:xfrm flipV="1">
            <a:off x="1889761" y="2185508"/>
            <a:ext cx="1279040" cy="40993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801" y="1533618"/>
            <a:ext cx="2318385"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Start date 4</a:t>
            </a:r>
            <a:r>
              <a:rPr lang="en-US" sz="2000" b="1" baseline="30000" dirty="0">
                <a:latin typeface="Microsoft YaHei Light" pitchFamily="34" charset="-122"/>
                <a:ea typeface="Microsoft YaHei Light" pitchFamily="34" charset="-122"/>
                <a:sym typeface="Wingdings" pitchFamily="2" charset="2"/>
              </a:rPr>
              <a:t>th</a:t>
            </a:r>
            <a:r>
              <a:rPr lang="en-US" sz="2000" b="1" dirty="0">
                <a:latin typeface="Microsoft YaHei Light" pitchFamily="34" charset="-122"/>
                <a:ea typeface="Microsoft YaHei Light" pitchFamily="34" charset="-122"/>
                <a:sym typeface="Wingdings" pitchFamily="2" charset="2"/>
              </a:rPr>
              <a:t> Sept 2016</a:t>
            </a:r>
          </a:p>
        </p:txBody>
      </p:sp>
      <p:cxnSp>
        <p:nvCxnSpPr>
          <p:cNvPr id="11" name="Straight Arrow Connector 10"/>
          <p:cNvCxnSpPr>
            <a:endCxn id="14" idx="1"/>
          </p:cNvCxnSpPr>
          <p:nvPr/>
        </p:nvCxnSpPr>
        <p:spPr>
          <a:xfrm flipV="1">
            <a:off x="1980082" y="3150119"/>
            <a:ext cx="1481960" cy="1836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62042" y="2796176"/>
            <a:ext cx="2318385"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83 commits by me </a:t>
            </a:r>
          </a:p>
        </p:txBody>
      </p:sp>
      <p:sp>
        <p:nvSpPr>
          <p:cNvPr id="12" name="TextBox 11"/>
          <p:cNvSpPr txBox="1"/>
          <p:nvPr/>
        </p:nvSpPr>
        <p:spPr>
          <a:xfrm>
            <a:off x="8801639" y="233363"/>
            <a:ext cx="3149137"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80% of the work done in 20% of the time.. So much true for whole project and each individual as well</a:t>
            </a:r>
          </a:p>
        </p:txBody>
      </p:sp>
      <p:sp>
        <p:nvSpPr>
          <p:cNvPr id="13" name="Rectangle 12"/>
          <p:cNvSpPr/>
          <p:nvPr/>
        </p:nvSpPr>
        <p:spPr>
          <a:xfrm>
            <a:off x="7250269" y="1592749"/>
            <a:ext cx="2704778" cy="1144966"/>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8132977" y="1774973"/>
            <a:ext cx="1599183" cy="4105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669294" y="3828422"/>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113349" y="3828422"/>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113348" y="5731241"/>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721088" y="5794050"/>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2" grpId="0" animBg="1"/>
      <p:bldP spid="13"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186363"/>
            <a:ext cx="552266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Refactoring : SRP</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8</a:t>
            </a:r>
          </a:p>
        </p:txBody>
      </p:sp>
      <p:sp>
        <p:nvSpPr>
          <p:cNvPr id="23" name="TextBox 22"/>
          <p:cNvSpPr txBox="1"/>
          <p:nvPr/>
        </p:nvSpPr>
        <p:spPr>
          <a:xfrm>
            <a:off x="775952" y="1381003"/>
            <a:ext cx="5684520" cy="420821"/>
          </a:xfrm>
          <a:prstGeom prst="rect">
            <a:avLst/>
          </a:prstGeom>
          <a:noFill/>
          <a:ln>
            <a:solidFill>
              <a:schemeClr val="bg1"/>
            </a:solidFill>
          </a:ln>
        </p:spPr>
        <p:txBody>
          <a:bodyPr wrap="square" rtlCol="0">
            <a:spAutoFit/>
          </a:bodyPr>
          <a:lstStyle/>
          <a:p>
            <a:pPr lvl="0">
              <a:lnSpc>
                <a:spcPct val="115000"/>
              </a:lnSpc>
              <a:buClr>
                <a:schemeClr val="dk1"/>
              </a:buClr>
              <a:buSzPct val="25000"/>
            </a:pPr>
            <a:endParaRPr lang="en" sz="20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1740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186363"/>
            <a:ext cx="5652509"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Refactoring :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8</a:t>
            </a:r>
          </a:p>
        </p:txBody>
      </p:sp>
      <p:sp>
        <p:nvSpPr>
          <p:cNvPr id="23" name="TextBox 22"/>
          <p:cNvSpPr txBox="1"/>
          <p:nvPr/>
        </p:nvSpPr>
        <p:spPr>
          <a:xfrm>
            <a:off x="934870" y="1187548"/>
            <a:ext cx="8124208" cy="446276"/>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US" sz="2000" dirty="0">
                <a:solidFill>
                  <a:schemeClr val="bg1"/>
                </a:solidFill>
                <a:latin typeface="Microsoft YaHei Light" panose="020B0502040204020203" pitchFamily="34" charset="-122"/>
                <a:ea typeface="Microsoft YaHei Light" panose="020B0502040204020203" pitchFamily="34" charset="-122"/>
                <a:cs typeface="Arial"/>
                <a:sym typeface="Arial"/>
              </a:rPr>
              <a:t>Creating a Common File for read/write/update/increment user id</a:t>
            </a:r>
          </a:p>
        </p:txBody>
      </p:sp>
    </p:spTree>
    <p:extLst>
      <p:ext uri="{BB962C8B-B14F-4D97-AF65-F5344CB8AC3E}">
        <p14:creationId xmlns:p14="http://schemas.microsoft.com/office/powerpoint/2010/main" val="33781151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4" name="TextBox 3"/>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Black-box testing</a:t>
            </a:r>
          </a:p>
        </p:txBody>
      </p:sp>
      <p:sp>
        <p:nvSpPr>
          <p:cNvPr id="5" name="TextBox 4"/>
          <p:cNvSpPr txBox="1"/>
          <p:nvPr/>
        </p:nvSpPr>
        <p:spPr>
          <a:xfrm>
            <a:off x="6463262" y="2835639"/>
            <a:ext cx="5525872"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Grey-box testing</a:t>
            </a:r>
          </a:p>
        </p:txBody>
      </p:sp>
      <p:sp>
        <p:nvSpPr>
          <p:cNvPr id="6" name="TextBox 5"/>
          <p:cNvSpPr txBox="1"/>
          <p:nvPr/>
        </p:nvSpPr>
        <p:spPr>
          <a:xfrm>
            <a:off x="1274167" y="4047344"/>
            <a:ext cx="3627618"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White-box testing</a:t>
            </a:r>
          </a:p>
        </p:txBody>
      </p:sp>
      <p:cxnSp>
        <p:nvCxnSpPr>
          <p:cNvPr id="8" name="Shape 7"/>
          <p:cNvCxnSpPr>
            <a:stCxn id="4" idx="3"/>
          </p:cNvCxnSpPr>
          <p:nvPr/>
        </p:nvCxnSpPr>
        <p:spPr>
          <a:xfrm>
            <a:off x="5081666" y="1866354"/>
            <a:ext cx="1244183" cy="11766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5006713" y="3237875"/>
            <a:ext cx="1334125" cy="1169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Unit Test</a:t>
            </a:r>
          </a:p>
        </p:txBody>
      </p:sp>
      <p:sp>
        <p:nvSpPr>
          <p:cNvPr id="7" name="TextBox 6"/>
          <p:cNvSpPr txBox="1"/>
          <p:nvPr/>
        </p:nvSpPr>
        <p:spPr>
          <a:xfrm>
            <a:off x="1321634" y="3195401"/>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PY Test</a:t>
            </a:r>
          </a:p>
        </p:txBody>
      </p:sp>
      <p:sp>
        <p:nvSpPr>
          <p:cNvPr id="8" name="TextBox 7"/>
          <p:cNvSpPr txBox="1"/>
          <p:nvPr/>
        </p:nvSpPr>
        <p:spPr>
          <a:xfrm>
            <a:off x="1339123" y="4741886"/>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Functional Test</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sp>
        <p:nvSpPr>
          <p:cNvPr id="22" name="TextBox 21"/>
          <p:cNvSpPr txBox="1"/>
          <p:nvPr/>
        </p:nvSpPr>
        <p:spPr>
          <a:xfrm>
            <a:off x="2023594" y="5850840"/>
            <a:ext cx="806632"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Code</a:t>
            </a:r>
          </a:p>
        </p:txBody>
      </p:sp>
      <p:sp>
        <p:nvSpPr>
          <p:cNvPr id="27" name="Frame 26"/>
          <p:cNvSpPr/>
          <p:nvPr/>
        </p:nvSpPr>
        <p:spPr>
          <a:xfrm>
            <a:off x="1255730"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7927599" y="4094950"/>
            <a:ext cx="2897781" cy="2156000"/>
            <a:chOff x="7892956" y="3771326"/>
            <a:chExt cx="2897781" cy="2156000"/>
          </a:xfrm>
        </p:grpSpPr>
        <p:sp>
          <p:nvSpPr>
            <p:cNvPr id="34" name="TextBox 33"/>
            <p:cNvSpPr txBox="1"/>
            <p:nvPr/>
          </p:nvSpPr>
          <p:spPr>
            <a:xfrm>
              <a:off x="7892956" y="5527216"/>
              <a:ext cx="289778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Challenges &amp; Learnings</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Frame 44"/>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grpSp>
        <p:nvGrpSpPr>
          <p:cNvPr id="50" name="Group 49"/>
          <p:cNvGrpSpPr/>
          <p:nvPr/>
        </p:nvGrpSpPr>
        <p:grpSpPr>
          <a:xfrm>
            <a:off x="8075744" y="1337963"/>
            <a:ext cx="2369143" cy="2217016"/>
            <a:chOff x="8191919" y="1337963"/>
            <a:chExt cx="2369143" cy="2217016"/>
          </a:xfrm>
        </p:grpSpPr>
        <p:sp>
          <p:nvSpPr>
            <p:cNvPr id="18" name="TextBox 17"/>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20" name="Frame 19"/>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3107" y="4413661"/>
            <a:ext cx="1953664" cy="1214402"/>
          </a:xfrm>
          <a:prstGeom prst="rect">
            <a:avLst/>
          </a:prstGeom>
        </p:spPr>
      </p:pic>
      <p:pic>
        <p:nvPicPr>
          <p:cNvPr id="36" name="Picture 35"/>
          <p:cNvPicPr>
            <a:picLocks noChangeAspect="1"/>
          </p:cNvPicPr>
          <p:nvPr/>
        </p:nvPicPr>
        <p:blipFill>
          <a:blip r:embed="rId4" cstate="print"/>
          <a:stretch>
            <a:fillRect/>
          </a:stretch>
        </p:blipFill>
        <p:spPr>
          <a:xfrm>
            <a:off x="4971170" y="4399637"/>
            <a:ext cx="1809096" cy="1134787"/>
          </a:xfrm>
          <a:prstGeom prst="rect">
            <a:avLst/>
          </a:prstGeom>
        </p:spPr>
      </p:pic>
      <p:pic>
        <p:nvPicPr>
          <p:cNvPr id="39" name="Picture 38"/>
          <p:cNvPicPr>
            <a:picLocks noChangeAspect="1"/>
          </p:cNvPicPr>
          <p:nvPr/>
        </p:nvPicPr>
        <p:blipFill>
          <a:blip r:embed="rId5" cstate="print">
            <a:extLst>
              <a:ext uri="{BEBA8EAE-BF5A-486C-A8C5-ECC9F3942E4B}">
                <a14:imgProps xmlns:a14="http://schemas.microsoft.com/office/drawing/2010/main">
                  <a14:imgLayer r:embed="rId6">
                    <a14:imgEffect>
                      <a14:backgroundRemoval t="702" b="96348" l="588" r="98691">
                        <a14:foregroundMark x1="19071" y1="50328" x2="19071" y2="50328"/>
                        <a14:foregroundMark x1="17895" y1="33146" x2="19338" y2="55103"/>
                        <a14:foregroundMark x1="15972" y1="33801" x2="19204" y2="33333"/>
                        <a14:foregroundMark x1="16880" y1="30197" x2="19338" y2="31086"/>
                        <a14:foregroundMark x1="7692" y1="72331" x2="13007" y2="68680"/>
                        <a14:foregroundMark x1="6410" y1="74110" x2="9108" y2="77060"/>
                        <a14:foregroundMark x1="16106" y1="30197" x2="20353" y2="29728"/>
                        <a14:foregroundMark x1="23851" y1="71863" x2="23584" y2="77294"/>
                        <a14:foregroundMark x1="16213" y1="30384" x2="19578" y2="28839"/>
                        <a14:foregroundMark x1="15839" y1="30618" x2="19071" y2="28605"/>
                      </a14:backgroundRemoval>
                    </a14:imgEffect>
                  </a14:imgLayer>
                </a14:imgProps>
              </a:ext>
              <a:ext uri="{28A0092B-C50C-407E-A947-70E740481C1C}">
                <a14:useLocalDpi xmlns:a14="http://schemas.microsoft.com/office/drawing/2010/main" val="0"/>
              </a:ext>
            </a:extLst>
          </a:blip>
          <a:stretch>
            <a:fillRect/>
          </a:stretch>
        </p:blipFill>
        <p:spPr>
          <a:xfrm>
            <a:off x="8190262" y="4094950"/>
            <a:ext cx="2446405" cy="1700593"/>
          </a:xfrm>
          <a:prstGeom prst="rect">
            <a:avLst/>
          </a:prstGeom>
        </p:spPr>
      </p:pic>
      <p:grpSp>
        <p:nvGrpSpPr>
          <p:cNvPr id="64" name="Group 63"/>
          <p:cNvGrpSpPr/>
          <p:nvPr/>
        </p:nvGrpSpPr>
        <p:grpSpPr>
          <a:xfrm>
            <a:off x="1175179" y="1364294"/>
            <a:ext cx="2411762" cy="2190685"/>
            <a:chOff x="1180788" y="1373650"/>
            <a:chExt cx="2411762" cy="2190685"/>
          </a:xfrm>
        </p:grpSpPr>
        <p:sp>
          <p:nvSpPr>
            <p:cNvPr id="16" name="TextBox 15"/>
            <p:cNvSpPr txBox="1"/>
            <p:nvPr/>
          </p:nvSpPr>
          <p:spPr>
            <a:xfrm>
              <a:off x="1388560" y="3164225"/>
              <a:ext cx="195701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Version Control</a:t>
              </a:r>
            </a:p>
          </p:txBody>
        </p:sp>
        <p:sp>
          <p:nvSpPr>
            <p:cNvPr id="4" name="Frame 3"/>
            <p:cNvSpPr/>
            <p:nvPr/>
          </p:nvSpPr>
          <p:spPr>
            <a:xfrm>
              <a:off x="1180788" y="1373650"/>
              <a:ext cx="2411762" cy="160553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3953174" y="1020489"/>
            <a:ext cx="3938047" cy="3292372"/>
            <a:chOff x="3886270" y="1020489"/>
            <a:chExt cx="3938047" cy="3292372"/>
          </a:xfrm>
        </p:grpSpPr>
        <p:sp>
          <p:nvSpPr>
            <p:cNvPr id="60" name="Frame 59"/>
            <p:cNvSpPr/>
            <p:nvPr/>
          </p:nvSpPr>
          <p:spPr>
            <a:xfrm>
              <a:off x="4674743" y="1337963"/>
              <a:ext cx="2400195"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1" name="Group 60"/>
            <p:cNvGrpSpPr/>
            <p:nvPr/>
          </p:nvGrpSpPr>
          <p:grpSpPr>
            <a:xfrm>
              <a:off x="3886270" y="1020489"/>
              <a:ext cx="3938047" cy="3292372"/>
              <a:chOff x="3888709" y="1025152"/>
              <a:chExt cx="3938047" cy="3292372"/>
            </a:xfrm>
          </p:grpSpPr>
          <p:sp>
            <p:nvSpPr>
              <p:cNvPr id="62" name="TextBox 61"/>
              <p:cNvSpPr txBox="1"/>
              <p:nvPr/>
            </p:nvSpPr>
            <p:spPr>
              <a:xfrm>
                <a:off x="5151184" y="2994085"/>
                <a:ext cx="1517531" cy="1323439"/>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Refactoring</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SRP</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DRY</a:t>
                </a:r>
              </a:p>
              <a:p>
                <a:endParaRPr lang="en-US" sz="2000" dirty="0">
                  <a:solidFill>
                    <a:schemeClr val="bg1"/>
                  </a:solidFill>
                  <a:latin typeface="Microsoft YaHei Light" pitchFamily="34" charset="-122"/>
                  <a:ea typeface="Microsoft YaHei Light" pitchFamily="34" charset="-122"/>
                </a:endParaRPr>
              </a:p>
            </p:txBody>
          </p:sp>
          <p:pic>
            <p:nvPicPr>
              <p:cNvPr id="63" name="Picture 62"/>
              <p:cNvPicPr>
                <a:picLocks noChangeAspect="1"/>
              </p:cNvPicPr>
              <p:nvPr/>
            </p:nvPicPr>
            <p:blipFill>
              <a:blip r:embed="rId7" cstate="print">
                <a:extLst>
                  <a:ext uri="{BEBA8EAE-BF5A-486C-A8C5-ECC9F3942E4B}">
                    <a14:imgProps xmlns:a14="http://schemas.microsoft.com/office/drawing/2010/main">
                      <a14:imgLayer r:embed="rId8">
                        <a14:imgEffect>
                          <a14:backgroundRemoval t="0" b="99231" l="500" r="99500">
                            <a14:foregroundMark x1="26250" y1="51923" x2="29000" y2="47692"/>
                            <a14:foregroundMark x1="39000" y1="39231" x2="36750" y2="51154"/>
                            <a14:foregroundMark x1="47500" y1="40769" x2="48000" y2="56154"/>
                            <a14:foregroundMark x1="59250" y1="39231" x2="60250" y2="58077"/>
                          </a14:backgroundRemoval>
                        </a14:imgEffect>
                      </a14:imgLayer>
                    </a14:imgProps>
                  </a:ext>
                  <a:ext uri="{28A0092B-C50C-407E-A947-70E740481C1C}">
                    <a14:useLocalDpi xmlns:a14="http://schemas.microsoft.com/office/drawing/2010/main" val="0"/>
                  </a:ext>
                </a:extLst>
              </a:blip>
              <a:stretch>
                <a:fillRect/>
              </a:stretch>
            </p:blipFill>
            <p:spPr>
              <a:xfrm>
                <a:off x="3888709" y="1025152"/>
                <a:ext cx="3938047" cy="2588204"/>
              </a:xfrm>
              <a:prstGeom prst="rect">
                <a:avLst/>
              </a:prstGeom>
            </p:spPr>
          </p:pic>
        </p:grpSp>
      </p:grpSp>
      <p:pic>
        <p:nvPicPr>
          <p:cNvPr id="1026" name="Picture 2" descr="C:\Users\Acer\Desktop\Bitbucket-Logo-250x250.jpg"/>
          <p:cNvPicPr>
            <a:picLocks noChangeAspect="1" noChangeArrowheads="1"/>
          </p:cNvPicPr>
          <p:nvPr/>
        </p:nvPicPr>
        <p:blipFill>
          <a:blip r:embed="rId9" cstate="print"/>
          <a:srcRect/>
          <a:stretch>
            <a:fillRect/>
          </a:stretch>
        </p:blipFill>
        <p:spPr bwMode="auto">
          <a:xfrm>
            <a:off x="1457638" y="1525484"/>
            <a:ext cx="1840198" cy="1303656"/>
          </a:xfrm>
          <a:prstGeom prst="rect">
            <a:avLst/>
          </a:prstGeom>
          <a:noFill/>
        </p:spPr>
      </p:pic>
    </p:spTree>
    <p:extLst>
      <p:ext uri="{BB962C8B-B14F-4D97-AF65-F5344CB8AC3E}">
        <p14:creationId xmlns:p14="http://schemas.microsoft.com/office/powerpoint/2010/main" val="3439216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290">
                                          <p:stCondLst>
                                            <p:cond delay="0"/>
                                          </p:stCondLst>
                                        </p:cTn>
                                        <p:tgtEl>
                                          <p:spTgt spid="64"/>
                                        </p:tgtEl>
                                      </p:cBhvr>
                                    </p:animEffect>
                                    <p:anim calcmode="lin" valueType="num">
                                      <p:cBhvr>
                                        <p:cTn id="8" dur="911"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4"/>
                                        </p:tgtEl>
                                        <p:attrNameLst>
                                          <p:attrName>ppt_y</p:attrName>
                                        </p:attrNameLst>
                                      </p:cBhvr>
                                      <p:tavLst>
                                        <p:tav tm="0" fmla="#ppt_y-sin(pi*$)/81">
                                          <p:val>
                                            <p:fltVal val="0"/>
                                          </p:val>
                                        </p:tav>
                                        <p:tav tm="100000">
                                          <p:val>
                                            <p:fltVal val="1"/>
                                          </p:val>
                                        </p:tav>
                                      </p:tavLst>
                                    </p:anim>
                                    <p:animScale>
                                      <p:cBhvr>
                                        <p:cTn id="13" dur="13">
                                          <p:stCondLst>
                                            <p:cond delay="325"/>
                                          </p:stCondLst>
                                        </p:cTn>
                                        <p:tgtEl>
                                          <p:spTgt spid="64"/>
                                        </p:tgtEl>
                                      </p:cBhvr>
                                      <p:to x="100000" y="60000"/>
                                    </p:animScale>
                                    <p:animScale>
                                      <p:cBhvr>
                                        <p:cTn id="14" dur="83" decel="50000">
                                          <p:stCondLst>
                                            <p:cond delay="338"/>
                                          </p:stCondLst>
                                        </p:cTn>
                                        <p:tgtEl>
                                          <p:spTgt spid="64"/>
                                        </p:tgtEl>
                                      </p:cBhvr>
                                      <p:to x="100000" y="100000"/>
                                    </p:animScale>
                                    <p:animScale>
                                      <p:cBhvr>
                                        <p:cTn id="15" dur="13">
                                          <p:stCondLst>
                                            <p:cond delay="656"/>
                                          </p:stCondLst>
                                        </p:cTn>
                                        <p:tgtEl>
                                          <p:spTgt spid="64"/>
                                        </p:tgtEl>
                                      </p:cBhvr>
                                      <p:to x="100000" y="80000"/>
                                    </p:animScale>
                                    <p:animScale>
                                      <p:cBhvr>
                                        <p:cTn id="16" dur="83" decel="50000">
                                          <p:stCondLst>
                                            <p:cond delay="669"/>
                                          </p:stCondLst>
                                        </p:cTn>
                                        <p:tgtEl>
                                          <p:spTgt spid="64"/>
                                        </p:tgtEl>
                                      </p:cBhvr>
                                      <p:to x="100000" y="100000"/>
                                    </p:animScale>
                                    <p:animScale>
                                      <p:cBhvr>
                                        <p:cTn id="17" dur="13">
                                          <p:stCondLst>
                                            <p:cond delay="821"/>
                                          </p:stCondLst>
                                        </p:cTn>
                                        <p:tgtEl>
                                          <p:spTgt spid="64"/>
                                        </p:tgtEl>
                                      </p:cBhvr>
                                      <p:to x="100000" y="90000"/>
                                    </p:animScale>
                                    <p:animScale>
                                      <p:cBhvr>
                                        <p:cTn id="18" dur="83" decel="50000">
                                          <p:stCondLst>
                                            <p:cond delay="834"/>
                                          </p:stCondLst>
                                        </p:cTn>
                                        <p:tgtEl>
                                          <p:spTgt spid="64"/>
                                        </p:tgtEl>
                                      </p:cBhvr>
                                      <p:to x="100000" y="100000"/>
                                    </p:animScale>
                                    <p:animScale>
                                      <p:cBhvr>
                                        <p:cTn id="19" dur="13">
                                          <p:stCondLst>
                                            <p:cond delay="904"/>
                                          </p:stCondLst>
                                        </p:cTn>
                                        <p:tgtEl>
                                          <p:spTgt spid="64"/>
                                        </p:tgtEl>
                                      </p:cBhvr>
                                      <p:to x="100000" y="95000"/>
                                    </p:animScale>
                                    <p:animScale>
                                      <p:cBhvr>
                                        <p:cTn id="20" dur="83" decel="50000">
                                          <p:stCondLst>
                                            <p:cond delay="917"/>
                                          </p:stCondLst>
                                        </p:cTn>
                                        <p:tgtEl>
                                          <p:spTgt spid="6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290">
                                          <p:stCondLst>
                                            <p:cond delay="0"/>
                                          </p:stCondLst>
                                        </p:cTn>
                                        <p:tgtEl>
                                          <p:spTgt spid="59"/>
                                        </p:tgtEl>
                                      </p:cBhvr>
                                    </p:animEffect>
                                    <p:anim calcmode="lin" valueType="num">
                                      <p:cBhvr>
                                        <p:cTn id="24"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29" dur="13">
                                          <p:stCondLst>
                                            <p:cond delay="325"/>
                                          </p:stCondLst>
                                        </p:cTn>
                                        <p:tgtEl>
                                          <p:spTgt spid="59"/>
                                        </p:tgtEl>
                                      </p:cBhvr>
                                      <p:to x="100000" y="60000"/>
                                    </p:animScale>
                                    <p:animScale>
                                      <p:cBhvr>
                                        <p:cTn id="30" dur="83" decel="50000">
                                          <p:stCondLst>
                                            <p:cond delay="338"/>
                                          </p:stCondLst>
                                        </p:cTn>
                                        <p:tgtEl>
                                          <p:spTgt spid="59"/>
                                        </p:tgtEl>
                                      </p:cBhvr>
                                      <p:to x="100000" y="100000"/>
                                    </p:animScale>
                                    <p:animScale>
                                      <p:cBhvr>
                                        <p:cTn id="31" dur="13">
                                          <p:stCondLst>
                                            <p:cond delay="656"/>
                                          </p:stCondLst>
                                        </p:cTn>
                                        <p:tgtEl>
                                          <p:spTgt spid="59"/>
                                        </p:tgtEl>
                                      </p:cBhvr>
                                      <p:to x="100000" y="80000"/>
                                    </p:animScale>
                                    <p:animScale>
                                      <p:cBhvr>
                                        <p:cTn id="32" dur="83" decel="50000">
                                          <p:stCondLst>
                                            <p:cond delay="669"/>
                                          </p:stCondLst>
                                        </p:cTn>
                                        <p:tgtEl>
                                          <p:spTgt spid="59"/>
                                        </p:tgtEl>
                                      </p:cBhvr>
                                      <p:to x="100000" y="100000"/>
                                    </p:animScale>
                                    <p:animScale>
                                      <p:cBhvr>
                                        <p:cTn id="33" dur="13">
                                          <p:stCondLst>
                                            <p:cond delay="821"/>
                                          </p:stCondLst>
                                        </p:cTn>
                                        <p:tgtEl>
                                          <p:spTgt spid="59"/>
                                        </p:tgtEl>
                                      </p:cBhvr>
                                      <p:to x="100000" y="90000"/>
                                    </p:animScale>
                                    <p:animScale>
                                      <p:cBhvr>
                                        <p:cTn id="34" dur="83" decel="50000">
                                          <p:stCondLst>
                                            <p:cond delay="834"/>
                                          </p:stCondLst>
                                        </p:cTn>
                                        <p:tgtEl>
                                          <p:spTgt spid="59"/>
                                        </p:tgtEl>
                                      </p:cBhvr>
                                      <p:to x="100000" y="100000"/>
                                    </p:animScale>
                                    <p:animScale>
                                      <p:cBhvr>
                                        <p:cTn id="35" dur="13">
                                          <p:stCondLst>
                                            <p:cond delay="904"/>
                                          </p:stCondLst>
                                        </p:cTn>
                                        <p:tgtEl>
                                          <p:spTgt spid="59"/>
                                        </p:tgtEl>
                                      </p:cBhvr>
                                      <p:to x="100000" y="95000"/>
                                    </p:animScale>
                                    <p:animScale>
                                      <p:cBhvr>
                                        <p:cTn id="36" dur="83" decel="50000">
                                          <p:stCondLst>
                                            <p:cond delay="917"/>
                                          </p:stCondLst>
                                        </p:cTn>
                                        <p:tgtEl>
                                          <p:spTgt spid="59"/>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290">
                                          <p:stCondLst>
                                            <p:cond delay="0"/>
                                          </p:stCondLst>
                                        </p:cTn>
                                        <p:tgtEl>
                                          <p:spTgt spid="50"/>
                                        </p:tgtEl>
                                      </p:cBhvr>
                                    </p:animEffect>
                                    <p:anim calcmode="lin" valueType="num">
                                      <p:cBhvr>
                                        <p:cTn id="40"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45" dur="13">
                                          <p:stCondLst>
                                            <p:cond delay="325"/>
                                          </p:stCondLst>
                                        </p:cTn>
                                        <p:tgtEl>
                                          <p:spTgt spid="50"/>
                                        </p:tgtEl>
                                      </p:cBhvr>
                                      <p:to x="100000" y="60000"/>
                                    </p:animScale>
                                    <p:animScale>
                                      <p:cBhvr>
                                        <p:cTn id="46" dur="83" decel="50000">
                                          <p:stCondLst>
                                            <p:cond delay="338"/>
                                          </p:stCondLst>
                                        </p:cTn>
                                        <p:tgtEl>
                                          <p:spTgt spid="50"/>
                                        </p:tgtEl>
                                      </p:cBhvr>
                                      <p:to x="100000" y="100000"/>
                                    </p:animScale>
                                    <p:animScale>
                                      <p:cBhvr>
                                        <p:cTn id="47" dur="13">
                                          <p:stCondLst>
                                            <p:cond delay="656"/>
                                          </p:stCondLst>
                                        </p:cTn>
                                        <p:tgtEl>
                                          <p:spTgt spid="50"/>
                                        </p:tgtEl>
                                      </p:cBhvr>
                                      <p:to x="100000" y="80000"/>
                                    </p:animScale>
                                    <p:animScale>
                                      <p:cBhvr>
                                        <p:cTn id="48" dur="83" decel="50000">
                                          <p:stCondLst>
                                            <p:cond delay="669"/>
                                          </p:stCondLst>
                                        </p:cTn>
                                        <p:tgtEl>
                                          <p:spTgt spid="50"/>
                                        </p:tgtEl>
                                      </p:cBhvr>
                                      <p:to x="100000" y="100000"/>
                                    </p:animScale>
                                    <p:animScale>
                                      <p:cBhvr>
                                        <p:cTn id="49" dur="13">
                                          <p:stCondLst>
                                            <p:cond delay="821"/>
                                          </p:stCondLst>
                                        </p:cTn>
                                        <p:tgtEl>
                                          <p:spTgt spid="50"/>
                                        </p:tgtEl>
                                      </p:cBhvr>
                                      <p:to x="100000" y="90000"/>
                                    </p:animScale>
                                    <p:animScale>
                                      <p:cBhvr>
                                        <p:cTn id="50" dur="83" decel="50000">
                                          <p:stCondLst>
                                            <p:cond delay="834"/>
                                          </p:stCondLst>
                                        </p:cTn>
                                        <p:tgtEl>
                                          <p:spTgt spid="50"/>
                                        </p:tgtEl>
                                      </p:cBhvr>
                                      <p:to x="100000" y="100000"/>
                                    </p:animScale>
                                    <p:animScale>
                                      <p:cBhvr>
                                        <p:cTn id="51" dur="13">
                                          <p:stCondLst>
                                            <p:cond delay="904"/>
                                          </p:stCondLst>
                                        </p:cTn>
                                        <p:tgtEl>
                                          <p:spTgt spid="50"/>
                                        </p:tgtEl>
                                      </p:cBhvr>
                                      <p:to x="100000" y="95000"/>
                                    </p:animScale>
                                    <p:animScale>
                                      <p:cBhvr>
                                        <p:cTn id="52" dur="83" decel="50000">
                                          <p:stCondLst>
                                            <p:cond delay="917"/>
                                          </p:stCondLst>
                                        </p:cTn>
                                        <p:tgtEl>
                                          <p:spTgt spid="5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90">
                                          <p:stCondLst>
                                            <p:cond delay="0"/>
                                          </p:stCondLst>
                                        </p:cTn>
                                        <p:tgtEl>
                                          <p:spTgt spid="36"/>
                                        </p:tgtEl>
                                      </p:cBhvr>
                                    </p:animEffect>
                                    <p:anim calcmode="lin" valueType="num">
                                      <p:cBhvr>
                                        <p:cTn id="56"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61" dur="13">
                                          <p:stCondLst>
                                            <p:cond delay="325"/>
                                          </p:stCondLst>
                                        </p:cTn>
                                        <p:tgtEl>
                                          <p:spTgt spid="36"/>
                                        </p:tgtEl>
                                      </p:cBhvr>
                                      <p:to x="100000" y="60000"/>
                                    </p:animScale>
                                    <p:animScale>
                                      <p:cBhvr>
                                        <p:cTn id="62" dur="83" decel="50000">
                                          <p:stCondLst>
                                            <p:cond delay="338"/>
                                          </p:stCondLst>
                                        </p:cTn>
                                        <p:tgtEl>
                                          <p:spTgt spid="36"/>
                                        </p:tgtEl>
                                      </p:cBhvr>
                                      <p:to x="100000" y="100000"/>
                                    </p:animScale>
                                    <p:animScale>
                                      <p:cBhvr>
                                        <p:cTn id="63" dur="13">
                                          <p:stCondLst>
                                            <p:cond delay="656"/>
                                          </p:stCondLst>
                                        </p:cTn>
                                        <p:tgtEl>
                                          <p:spTgt spid="36"/>
                                        </p:tgtEl>
                                      </p:cBhvr>
                                      <p:to x="100000" y="80000"/>
                                    </p:animScale>
                                    <p:animScale>
                                      <p:cBhvr>
                                        <p:cTn id="64" dur="83" decel="50000">
                                          <p:stCondLst>
                                            <p:cond delay="669"/>
                                          </p:stCondLst>
                                        </p:cTn>
                                        <p:tgtEl>
                                          <p:spTgt spid="36"/>
                                        </p:tgtEl>
                                      </p:cBhvr>
                                      <p:to x="100000" y="100000"/>
                                    </p:animScale>
                                    <p:animScale>
                                      <p:cBhvr>
                                        <p:cTn id="65" dur="13">
                                          <p:stCondLst>
                                            <p:cond delay="821"/>
                                          </p:stCondLst>
                                        </p:cTn>
                                        <p:tgtEl>
                                          <p:spTgt spid="36"/>
                                        </p:tgtEl>
                                      </p:cBhvr>
                                      <p:to x="100000" y="90000"/>
                                    </p:animScale>
                                    <p:animScale>
                                      <p:cBhvr>
                                        <p:cTn id="66" dur="83" decel="50000">
                                          <p:stCondLst>
                                            <p:cond delay="834"/>
                                          </p:stCondLst>
                                        </p:cTn>
                                        <p:tgtEl>
                                          <p:spTgt spid="36"/>
                                        </p:tgtEl>
                                      </p:cBhvr>
                                      <p:to x="100000" y="100000"/>
                                    </p:animScale>
                                    <p:animScale>
                                      <p:cBhvr>
                                        <p:cTn id="67" dur="13">
                                          <p:stCondLst>
                                            <p:cond delay="904"/>
                                          </p:stCondLst>
                                        </p:cTn>
                                        <p:tgtEl>
                                          <p:spTgt spid="36"/>
                                        </p:tgtEl>
                                      </p:cBhvr>
                                      <p:to x="100000" y="95000"/>
                                    </p:animScale>
                                    <p:animScale>
                                      <p:cBhvr>
                                        <p:cTn id="68" dur="83" decel="50000">
                                          <p:stCondLst>
                                            <p:cond delay="917"/>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290">
                                          <p:stCondLst>
                                            <p:cond delay="0"/>
                                          </p:stCondLst>
                                        </p:cTn>
                                        <p:tgtEl>
                                          <p:spTgt spid="28"/>
                                        </p:tgtEl>
                                      </p:cBhvr>
                                    </p:animEffect>
                                    <p:anim calcmode="lin" valueType="num">
                                      <p:cBhvr>
                                        <p:cTn id="72"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77" dur="13">
                                          <p:stCondLst>
                                            <p:cond delay="325"/>
                                          </p:stCondLst>
                                        </p:cTn>
                                        <p:tgtEl>
                                          <p:spTgt spid="28"/>
                                        </p:tgtEl>
                                      </p:cBhvr>
                                      <p:to x="100000" y="60000"/>
                                    </p:animScale>
                                    <p:animScale>
                                      <p:cBhvr>
                                        <p:cTn id="78" dur="83" decel="50000">
                                          <p:stCondLst>
                                            <p:cond delay="338"/>
                                          </p:stCondLst>
                                        </p:cTn>
                                        <p:tgtEl>
                                          <p:spTgt spid="28"/>
                                        </p:tgtEl>
                                      </p:cBhvr>
                                      <p:to x="100000" y="100000"/>
                                    </p:animScale>
                                    <p:animScale>
                                      <p:cBhvr>
                                        <p:cTn id="79" dur="13">
                                          <p:stCondLst>
                                            <p:cond delay="656"/>
                                          </p:stCondLst>
                                        </p:cTn>
                                        <p:tgtEl>
                                          <p:spTgt spid="28"/>
                                        </p:tgtEl>
                                      </p:cBhvr>
                                      <p:to x="100000" y="80000"/>
                                    </p:animScale>
                                    <p:animScale>
                                      <p:cBhvr>
                                        <p:cTn id="80" dur="83" decel="50000">
                                          <p:stCondLst>
                                            <p:cond delay="669"/>
                                          </p:stCondLst>
                                        </p:cTn>
                                        <p:tgtEl>
                                          <p:spTgt spid="28"/>
                                        </p:tgtEl>
                                      </p:cBhvr>
                                      <p:to x="100000" y="100000"/>
                                    </p:animScale>
                                    <p:animScale>
                                      <p:cBhvr>
                                        <p:cTn id="81" dur="13">
                                          <p:stCondLst>
                                            <p:cond delay="821"/>
                                          </p:stCondLst>
                                        </p:cTn>
                                        <p:tgtEl>
                                          <p:spTgt spid="28"/>
                                        </p:tgtEl>
                                      </p:cBhvr>
                                      <p:to x="100000" y="90000"/>
                                    </p:animScale>
                                    <p:animScale>
                                      <p:cBhvr>
                                        <p:cTn id="82" dur="83" decel="50000">
                                          <p:stCondLst>
                                            <p:cond delay="834"/>
                                          </p:stCondLst>
                                        </p:cTn>
                                        <p:tgtEl>
                                          <p:spTgt spid="28"/>
                                        </p:tgtEl>
                                      </p:cBhvr>
                                      <p:to x="100000" y="100000"/>
                                    </p:animScale>
                                    <p:animScale>
                                      <p:cBhvr>
                                        <p:cTn id="83" dur="13">
                                          <p:stCondLst>
                                            <p:cond delay="904"/>
                                          </p:stCondLst>
                                        </p:cTn>
                                        <p:tgtEl>
                                          <p:spTgt spid="28"/>
                                        </p:tgtEl>
                                      </p:cBhvr>
                                      <p:to x="100000" y="95000"/>
                                    </p:animScale>
                                    <p:animScale>
                                      <p:cBhvr>
                                        <p:cTn id="84" dur="83" decel="50000">
                                          <p:stCondLst>
                                            <p:cond delay="917"/>
                                          </p:stCondLst>
                                        </p:cTn>
                                        <p:tgtEl>
                                          <p:spTgt spid="2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down)">
                                      <p:cBhvr>
                                        <p:cTn id="87" dur="290">
                                          <p:stCondLst>
                                            <p:cond delay="0"/>
                                          </p:stCondLst>
                                        </p:cTn>
                                        <p:tgtEl>
                                          <p:spTgt spid="27"/>
                                        </p:tgtEl>
                                      </p:cBhvr>
                                    </p:animEffect>
                                    <p:anim calcmode="lin" valueType="num">
                                      <p:cBhvr>
                                        <p:cTn id="88"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93" dur="13">
                                          <p:stCondLst>
                                            <p:cond delay="325"/>
                                          </p:stCondLst>
                                        </p:cTn>
                                        <p:tgtEl>
                                          <p:spTgt spid="27"/>
                                        </p:tgtEl>
                                      </p:cBhvr>
                                      <p:to x="100000" y="60000"/>
                                    </p:animScale>
                                    <p:animScale>
                                      <p:cBhvr>
                                        <p:cTn id="94" dur="83" decel="50000">
                                          <p:stCondLst>
                                            <p:cond delay="338"/>
                                          </p:stCondLst>
                                        </p:cTn>
                                        <p:tgtEl>
                                          <p:spTgt spid="27"/>
                                        </p:tgtEl>
                                      </p:cBhvr>
                                      <p:to x="100000" y="100000"/>
                                    </p:animScale>
                                    <p:animScale>
                                      <p:cBhvr>
                                        <p:cTn id="95" dur="13">
                                          <p:stCondLst>
                                            <p:cond delay="656"/>
                                          </p:stCondLst>
                                        </p:cTn>
                                        <p:tgtEl>
                                          <p:spTgt spid="27"/>
                                        </p:tgtEl>
                                      </p:cBhvr>
                                      <p:to x="100000" y="80000"/>
                                    </p:animScale>
                                    <p:animScale>
                                      <p:cBhvr>
                                        <p:cTn id="96" dur="83" decel="50000">
                                          <p:stCondLst>
                                            <p:cond delay="669"/>
                                          </p:stCondLst>
                                        </p:cTn>
                                        <p:tgtEl>
                                          <p:spTgt spid="27"/>
                                        </p:tgtEl>
                                      </p:cBhvr>
                                      <p:to x="100000" y="100000"/>
                                    </p:animScale>
                                    <p:animScale>
                                      <p:cBhvr>
                                        <p:cTn id="97" dur="13">
                                          <p:stCondLst>
                                            <p:cond delay="821"/>
                                          </p:stCondLst>
                                        </p:cTn>
                                        <p:tgtEl>
                                          <p:spTgt spid="27"/>
                                        </p:tgtEl>
                                      </p:cBhvr>
                                      <p:to x="100000" y="90000"/>
                                    </p:animScale>
                                    <p:animScale>
                                      <p:cBhvr>
                                        <p:cTn id="98" dur="83" decel="50000">
                                          <p:stCondLst>
                                            <p:cond delay="834"/>
                                          </p:stCondLst>
                                        </p:cTn>
                                        <p:tgtEl>
                                          <p:spTgt spid="27"/>
                                        </p:tgtEl>
                                      </p:cBhvr>
                                      <p:to x="100000" y="100000"/>
                                    </p:animScale>
                                    <p:animScale>
                                      <p:cBhvr>
                                        <p:cTn id="99" dur="13">
                                          <p:stCondLst>
                                            <p:cond delay="904"/>
                                          </p:stCondLst>
                                        </p:cTn>
                                        <p:tgtEl>
                                          <p:spTgt spid="27"/>
                                        </p:tgtEl>
                                      </p:cBhvr>
                                      <p:to x="100000" y="95000"/>
                                    </p:animScale>
                                    <p:animScale>
                                      <p:cBhvr>
                                        <p:cTn id="100" dur="83" decel="50000">
                                          <p:stCondLst>
                                            <p:cond delay="917"/>
                                          </p:stCondLst>
                                        </p:cTn>
                                        <p:tgtEl>
                                          <p:spTgt spid="2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290">
                                          <p:stCondLst>
                                            <p:cond delay="0"/>
                                          </p:stCondLst>
                                        </p:cTn>
                                        <p:tgtEl>
                                          <p:spTgt spid="22"/>
                                        </p:tgtEl>
                                      </p:cBhvr>
                                    </p:animEffect>
                                    <p:anim calcmode="lin" valueType="num">
                                      <p:cBhvr>
                                        <p:cTn id="104"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2"/>
                                        </p:tgtEl>
                                      </p:cBhvr>
                                      <p:to x="100000" y="60000"/>
                                    </p:animScale>
                                    <p:animScale>
                                      <p:cBhvr>
                                        <p:cTn id="110" dur="83" decel="50000">
                                          <p:stCondLst>
                                            <p:cond delay="338"/>
                                          </p:stCondLst>
                                        </p:cTn>
                                        <p:tgtEl>
                                          <p:spTgt spid="22"/>
                                        </p:tgtEl>
                                      </p:cBhvr>
                                      <p:to x="100000" y="100000"/>
                                    </p:animScale>
                                    <p:animScale>
                                      <p:cBhvr>
                                        <p:cTn id="111" dur="13">
                                          <p:stCondLst>
                                            <p:cond delay="656"/>
                                          </p:stCondLst>
                                        </p:cTn>
                                        <p:tgtEl>
                                          <p:spTgt spid="22"/>
                                        </p:tgtEl>
                                      </p:cBhvr>
                                      <p:to x="100000" y="80000"/>
                                    </p:animScale>
                                    <p:animScale>
                                      <p:cBhvr>
                                        <p:cTn id="112" dur="83" decel="50000">
                                          <p:stCondLst>
                                            <p:cond delay="669"/>
                                          </p:stCondLst>
                                        </p:cTn>
                                        <p:tgtEl>
                                          <p:spTgt spid="22"/>
                                        </p:tgtEl>
                                      </p:cBhvr>
                                      <p:to x="100000" y="100000"/>
                                    </p:animScale>
                                    <p:animScale>
                                      <p:cBhvr>
                                        <p:cTn id="113" dur="13">
                                          <p:stCondLst>
                                            <p:cond delay="821"/>
                                          </p:stCondLst>
                                        </p:cTn>
                                        <p:tgtEl>
                                          <p:spTgt spid="22"/>
                                        </p:tgtEl>
                                      </p:cBhvr>
                                      <p:to x="100000" y="90000"/>
                                    </p:animScale>
                                    <p:animScale>
                                      <p:cBhvr>
                                        <p:cTn id="114" dur="83" decel="50000">
                                          <p:stCondLst>
                                            <p:cond delay="834"/>
                                          </p:stCondLst>
                                        </p:cTn>
                                        <p:tgtEl>
                                          <p:spTgt spid="22"/>
                                        </p:tgtEl>
                                      </p:cBhvr>
                                      <p:to x="100000" y="100000"/>
                                    </p:animScale>
                                    <p:animScale>
                                      <p:cBhvr>
                                        <p:cTn id="115" dur="13">
                                          <p:stCondLst>
                                            <p:cond delay="904"/>
                                          </p:stCondLst>
                                        </p:cTn>
                                        <p:tgtEl>
                                          <p:spTgt spid="22"/>
                                        </p:tgtEl>
                                      </p:cBhvr>
                                      <p:to x="100000" y="95000"/>
                                    </p:animScale>
                                    <p:animScale>
                                      <p:cBhvr>
                                        <p:cTn id="116" dur="83" decel="50000">
                                          <p:stCondLst>
                                            <p:cond delay="917"/>
                                          </p:stCondLst>
                                        </p:cTn>
                                        <p:tgtEl>
                                          <p:spTgt spid="22"/>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down)">
                                      <p:cBhvr>
                                        <p:cTn id="119" dur="290">
                                          <p:stCondLst>
                                            <p:cond delay="0"/>
                                          </p:stCondLst>
                                        </p:cTn>
                                        <p:tgtEl>
                                          <p:spTgt spid="46"/>
                                        </p:tgtEl>
                                      </p:cBhvr>
                                    </p:animEffect>
                                    <p:anim calcmode="lin" valueType="num">
                                      <p:cBhvr>
                                        <p:cTn id="120"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1"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2"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3"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4"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5" dur="13">
                                          <p:stCondLst>
                                            <p:cond delay="325"/>
                                          </p:stCondLst>
                                        </p:cTn>
                                        <p:tgtEl>
                                          <p:spTgt spid="46"/>
                                        </p:tgtEl>
                                      </p:cBhvr>
                                      <p:to x="100000" y="60000"/>
                                    </p:animScale>
                                    <p:animScale>
                                      <p:cBhvr>
                                        <p:cTn id="126" dur="83" decel="50000">
                                          <p:stCondLst>
                                            <p:cond delay="338"/>
                                          </p:stCondLst>
                                        </p:cTn>
                                        <p:tgtEl>
                                          <p:spTgt spid="46"/>
                                        </p:tgtEl>
                                      </p:cBhvr>
                                      <p:to x="100000" y="100000"/>
                                    </p:animScale>
                                    <p:animScale>
                                      <p:cBhvr>
                                        <p:cTn id="127" dur="13">
                                          <p:stCondLst>
                                            <p:cond delay="656"/>
                                          </p:stCondLst>
                                        </p:cTn>
                                        <p:tgtEl>
                                          <p:spTgt spid="46"/>
                                        </p:tgtEl>
                                      </p:cBhvr>
                                      <p:to x="100000" y="80000"/>
                                    </p:animScale>
                                    <p:animScale>
                                      <p:cBhvr>
                                        <p:cTn id="128" dur="83" decel="50000">
                                          <p:stCondLst>
                                            <p:cond delay="669"/>
                                          </p:stCondLst>
                                        </p:cTn>
                                        <p:tgtEl>
                                          <p:spTgt spid="46"/>
                                        </p:tgtEl>
                                      </p:cBhvr>
                                      <p:to x="100000" y="100000"/>
                                    </p:animScale>
                                    <p:animScale>
                                      <p:cBhvr>
                                        <p:cTn id="129" dur="13">
                                          <p:stCondLst>
                                            <p:cond delay="821"/>
                                          </p:stCondLst>
                                        </p:cTn>
                                        <p:tgtEl>
                                          <p:spTgt spid="46"/>
                                        </p:tgtEl>
                                      </p:cBhvr>
                                      <p:to x="100000" y="90000"/>
                                    </p:animScale>
                                    <p:animScale>
                                      <p:cBhvr>
                                        <p:cTn id="130" dur="83" decel="50000">
                                          <p:stCondLst>
                                            <p:cond delay="834"/>
                                          </p:stCondLst>
                                        </p:cTn>
                                        <p:tgtEl>
                                          <p:spTgt spid="46"/>
                                        </p:tgtEl>
                                      </p:cBhvr>
                                      <p:to x="100000" y="100000"/>
                                    </p:animScale>
                                    <p:animScale>
                                      <p:cBhvr>
                                        <p:cTn id="131" dur="13">
                                          <p:stCondLst>
                                            <p:cond delay="904"/>
                                          </p:stCondLst>
                                        </p:cTn>
                                        <p:tgtEl>
                                          <p:spTgt spid="46"/>
                                        </p:tgtEl>
                                      </p:cBhvr>
                                      <p:to x="100000" y="95000"/>
                                    </p:animScale>
                                    <p:animScale>
                                      <p:cBhvr>
                                        <p:cTn id="132" dur="83" decel="50000">
                                          <p:stCondLst>
                                            <p:cond delay="917"/>
                                          </p:stCondLst>
                                        </p:cTn>
                                        <p:tgtEl>
                                          <p:spTgt spid="4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down)">
                                      <p:cBhvr>
                                        <p:cTn id="135" dur="290">
                                          <p:stCondLst>
                                            <p:cond delay="0"/>
                                          </p:stCondLst>
                                        </p:cTn>
                                        <p:tgtEl>
                                          <p:spTgt spid="45"/>
                                        </p:tgtEl>
                                      </p:cBhvr>
                                    </p:animEffect>
                                    <p:anim calcmode="lin" valueType="num">
                                      <p:cBhvr>
                                        <p:cTn id="136"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41" dur="13">
                                          <p:stCondLst>
                                            <p:cond delay="325"/>
                                          </p:stCondLst>
                                        </p:cTn>
                                        <p:tgtEl>
                                          <p:spTgt spid="45"/>
                                        </p:tgtEl>
                                      </p:cBhvr>
                                      <p:to x="100000" y="60000"/>
                                    </p:animScale>
                                    <p:animScale>
                                      <p:cBhvr>
                                        <p:cTn id="142" dur="83" decel="50000">
                                          <p:stCondLst>
                                            <p:cond delay="338"/>
                                          </p:stCondLst>
                                        </p:cTn>
                                        <p:tgtEl>
                                          <p:spTgt spid="45"/>
                                        </p:tgtEl>
                                      </p:cBhvr>
                                      <p:to x="100000" y="100000"/>
                                    </p:animScale>
                                    <p:animScale>
                                      <p:cBhvr>
                                        <p:cTn id="143" dur="13">
                                          <p:stCondLst>
                                            <p:cond delay="656"/>
                                          </p:stCondLst>
                                        </p:cTn>
                                        <p:tgtEl>
                                          <p:spTgt spid="45"/>
                                        </p:tgtEl>
                                      </p:cBhvr>
                                      <p:to x="100000" y="80000"/>
                                    </p:animScale>
                                    <p:animScale>
                                      <p:cBhvr>
                                        <p:cTn id="144" dur="83" decel="50000">
                                          <p:stCondLst>
                                            <p:cond delay="669"/>
                                          </p:stCondLst>
                                        </p:cTn>
                                        <p:tgtEl>
                                          <p:spTgt spid="45"/>
                                        </p:tgtEl>
                                      </p:cBhvr>
                                      <p:to x="100000" y="100000"/>
                                    </p:animScale>
                                    <p:animScale>
                                      <p:cBhvr>
                                        <p:cTn id="145" dur="13">
                                          <p:stCondLst>
                                            <p:cond delay="821"/>
                                          </p:stCondLst>
                                        </p:cTn>
                                        <p:tgtEl>
                                          <p:spTgt spid="45"/>
                                        </p:tgtEl>
                                      </p:cBhvr>
                                      <p:to x="100000" y="90000"/>
                                    </p:animScale>
                                    <p:animScale>
                                      <p:cBhvr>
                                        <p:cTn id="146" dur="83" decel="50000">
                                          <p:stCondLst>
                                            <p:cond delay="834"/>
                                          </p:stCondLst>
                                        </p:cTn>
                                        <p:tgtEl>
                                          <p:spTgt spid="45"/>
                                        </p:tgtEl>
                                      </p:cBhvr>
                                      <p:to x="100000" y="100000"/>
                                    </p:animScale>
                                    <p:animScale>
                                      <p:cBhvr>
                                        <p:cTn id="147" dur="13">
                                          <p:stCondLst>
                                            <p:cond delay="904"/>
                                          </p:stCondLst>
                                        </p:cTn>
                                        <p:tgtEl>
                                          <p:spTgt spid="45"/>
                                        </p:tgtEl>
                                      </p:cBhvr>
                                      <p:to x="100000" y="95000"/>
                                    </p:animScale>
                                    <p:animScale>
                                      <p:cBhvr>
                                        <p:cTn id="148" dur="83" decel="50000">
                                          <p:stCondLst>
                                            <p:cond delay="917"/>
                                          </p:stCondLst>
                                        </p:cTn>
                                        <p:tgtEl>
                                          <p:spTgt spid="45"/>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down)">
                                      <p:cBhvr>
                                        <p:cTn id="151" dur="290">
                                          <p:stCondLst>
                                            <p:cond delay="0"/>
                                          </p:stCondLst>
                                        </p:cTn>
                                        <p:tgtEl>
                                          <p:spTgt spid="15"/>
                                        </p:tgtEl>
                                      </p:cBhvr>
                                    </p:animEffect>
                                    <p:anim calcmode="lin" valueType="num">
                                      <p:cBhvr>
                                        <p:cTn id="152"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157" dur="13">
                                          <p:stCondLst>
                                            <p:cond delay="325"/>
                                          </p:stCondLst>
                                        </p:cTn>
                                        <p:tgtEl>
                                          <p:spTgt spid="15"/>
                                        </p:tgtEl>
                                      </p:cBhvr>
                                      <p:to x="100000" y="60000"/>
                                    </p:animScale>
                                    <p:animScale>
                                      <p:cBhvr>
                                        <p:cTn id="158" dur="83" decel="50000">
                                          <p:stCondLst>
                                            <p:cond delay="338"/>
                                          </p:stCondLst>
                                        </p:cTn>
                                        <p:tgtEl>
                                          <p:spTgt spid="15"/>
                                        </p:tgtEl>
                                      </p:cBhvr>
                                      <p:to x="100000" y="100000"/>
                                    </p:animScale>
                                    <p:animScale>
                                      <p:cBhvr>
                                        <p:cTn id="159" dur="13">
                                          <p:stCondLst>
                                            <p:cond delay="656"/>
                                          </p:stCondLst>
                                        </p:cTn>
                                        <p:tgtEl>
                                          <p:spTgt spid="15"/>
                                        </p:tgtEl>
                                      </p:cBhvr>
                                      <p:to x="100000" y="80000"/>
                                    </p:animScale>
                                    <p:animScale>
                                      <p:cBhvr>
                                        <p:cTn id="160" dur="83" decel="50000">
                                          <p:stCondLst>
                                            <p:cond delay="669"/>
                                          </p:stCondLst>
                                        </p:cTn>
                                        <p:tgtEl>
                                          <p:spTgt spid="15"/>
                                        </p:tgtEl>
                                      </p:cBhvr>
                                      <p:to x="100000" y="100000"/>
                                    </p:animScale>
                                    <p:animScale>
                                      <p:cBhvr>
                                        <p:cTn id="161" dur="13">
                                          <p:stCondLst>
                                            <p:cond delay="821"/>
                                          </p:stCondLst>
                                        </p:cTn>
                                        <p:tgtEl>
                                          <p:spTgt spid="15"/>
                                        </p:tgtEl>
                                      </p:cBhvr>
                                      <p:to x="100000" y="90000"/>
                                    </p:animScale>
                                    <p:animScale>
                                      <p:cBhvr>
                                        <p:cTn id="162" dur="83" decel="50000">
                                          <p:stCondLst>
                                            <p:cond delay="834"/>
                                          </p:stCondLst>
                                        </p:cTn>
                                        <p:tgtEl>
                                          <p:spTgt spid="15"/>
                                        </p:tgtEl>
                                      </p:cBhvr>
                                      <p:to x="100000" y="100000"/>
                                    </p:animScale>
                                    <p:animScale>
                                      <p:cBhvr>
                                        <p:cTn id="163" dur="13">
                                          <p:stCondLst>
                                            <p:cond delay="904"/>
                                          </p:stCondLst>
                                        </p:cTn>
                                        <p:tgtEl>
                                          <p:spTgt spid="15"/>
                                        </p:tgtEl>
                                      </p:cBhvr>
                                      <p:to x="100000" y="95000"/>
                                    </p:animScale>
                                    <p:animScale>
                                      <p:cBhvr>
                                        <p:cTn id="164" dur="83" decel="50000">
                                          <p:stCondLst>
                                            <p:cond delay="917"/>
                                          </p:stCondLst>
                                        </p:cTn>
                                        <p:tgtEl>
                                          <p:spTgt spid="15"/>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wipe(down)">
                                      <p:cBhvr>
                                        <p:cTn id="167" dur="290">
                                          <p:stCondLst>
                                            <p:cond delay="0"/>
                                          </p:stCondLst>
                                        </p:cTn>
                                        <p:tgtEl>
                                          <p:spTgt spid="39"/>
                                        </p:tgtEl>
                                      </p:cBhvr>
                                    </p:animEffect>
                                    <p:anim calcmode="lin" valueType="num">
                                      <p:cBhvr>
                                        <p:cTn id="16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73" dur="13">
                                          <p:stCondLst>
                                            <p:cond delay="325"/>
                                          </p:stCondLst>
                                        </p:cTn>
                                        <p:tgtEl>
                                          <p:spTgt spid="39"/>
                                        </p:tgtEl>
                                      </p:cBhvr>
                                      <p:to x="100000" y="60000"/>
                                    </p:animScale>
                                    <p:animScale>
                                      <p:cBhvr>
                                        <p:cTn id="174" dur="83" decel="50000">
                                          <p:stCondLst>
                                            <p:cond delay="338"/>
                                          </p:stCondLst>
                                        </p:cTn>
                                        <p:tgtEl>
                                          <p:spTgt spid="39"/>
                                        </p:tgtEl>
                                      </p:cBhvr>
                                      <p:to x="100000" y="100000"/>
                                    </p:animScale>
                                    <p:animScale>
                                      <p:cBhvr>
                                        <p:cTn id="175" dur="13">
                                          <p:stCondLst>
                                            <p:cond delay="656"/>
                                          </p:stCondLst>
                                        </p:cTn>
                                        <p:tgtEl>
                                          <p:spTgt spid="39"/>
                                        </p:tgtEl>
                                      </p:cBhvr>
                                      <p:to x="100000" y="80000"/>
                                    </p:animScale>
                                    <p:animScale>
                                      <p:cBhvr>
                                        <p:cTn id="176" dur="83" decel="50000">
                                          <p:stCondLst>
                                            <p:cond delay="669"/>
                                          </p:stCondLst>
                                        </p:cTn>
                                        <p:tgtEl>
                                          <p:spTgt spid="39"/>
                                        </p:tgtEl>
                                      </p:cBhvr>
                                      <p:to x="100000" y="100000"/>
                                    </p:animScale>
                                    <p:animScale>
                                      <p:cBhvr>
                                        <p:cTn id="177" dur="13">
                                          <p:stCondLst>
                                            <p:cond delay="821"/>
                                          </p:stCondLst>
                                        </p:cTn>
                                        <p:tgtEl>
                                          <p:spTgt spid="39"/>
                                        </p:tgtEl>
                                      </p:cBhvr>
                                      <p:to x="100000" y="90000"/>
                                    </p:animScale>
                                    <p:animScale>
                                      <p:cBhvr>
                                        <p:cTn id="178" dur="83" decel="50000">
                                          <p:stCondLst>
                                            <p:cond delay="834"/>
                                          </p:stCondLst>
                                        </p:cTn>
                                        <p:tgtEl>
                                          <p:spTgt spid="39"/>
                                        </p:tgtEl>
                                      </p:cBhvr>
                                      <p:to x="100000" y="100000"/>
                                    </p:animScale>
                                    <p:animScale>
                                      <p:cBhvr>
                                        <p:cTn id="179" dur="13">
                                          <p:stCondLst>
                                            <p:cond delay="904"/>
                                          </p:stCondLst>
                                        </p:cTn>
                                        <p:tgtEl>
                                          <p:spTgt spid="39"/>
                                        </p:tgtEl>
                                      </p:cBhvr>
                                      <p:to x="100000" y="95000"/>
                                    </p:animScale>
                                    <p:animScale>
                                      <p:cBhvr>
                                        <p:cTn id="180" dur="83" decel="50000">
                                          <p:stCondLst>
                                            <p:cond delay="917"/>
                                          </p:stCondLst>
                                        </p:cTn>
                                        <p:tgtEl>
                                          <p:spTgt spid="39"/>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026"/>
                                        </p:tgtEl>
                                        <p:attrNameLst>
                                          <p:attrName>style.visibility</p:attrName>
                                        </p:attrNameLst>
                                      </p:cBhvr>
                                      <p:to>
                                        <p:strVal val="visible"/>
                                      </p:to>
                                    </p:set>
                                    <p:animEffect transition="in" filter="wipe(down)">
                                      <p:cBhvr>
                                        <p:cTn id="183" dur="290">
                                          <p:stCondLst>
                                            <p:cond delay="0"/>
                                          </p:stCondLst>
                                        </p:cTn>
                                        <p:tgtEl>
                                          <p:spTgt spid="1026"/>
                                        </p:tgtEl>
                                      </p:cBhvr>
                                    </p:animEffect>
                                    <p:anim calcmode="lin" valueType="num">
                                      <p:cBhvr>
                                        <p:cTn id="184" dur="911"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1026"/>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1026"/>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1026"/>
                                        </p:tgtEl>
                                        <p:attrNameLst>
                                          <p:attrName>ppt_y</p:attrName>
                                        </p:attrNameLst>
                                      </p:cBhvr>
                                      <p:tavLst>
                                        <p:tav tm="0" fmla="#ppt_y-sin(pi*$)/81">
                                          <p:val>
                                            <p:fltVal val="0"/>
                                          </p:val>
                                        </p:tav>
                                        <p:tav tm="100000">
                                          <p:val>
                                            <p:fltVal val="1"/>
                                          </p:val>
                                        </p:tav>
                                      </p:tavLst>
                                    </p:anim>
                                    <p:animScale>
                                      <p:cBhvr>
                                        <p:cTn id="189" dur="13">
                                          <p:stCondLst>
                                            <p:cond delay="325"/>
                                          </p:stCondLst>
                                        </p:cTn>
                                        <p:tgtEl>
                                          <p:spTgt spid="1026"/>
                                        </p:tgtEl>
                                      </p:cBhvr>
                                      <p:to x="100000" y="60000"/>
                                    </p:animScale>
                                    <p:animScale>
                                      <p:cBhvr>
                                        <p:cTn id="190" dur="83" decel="50000">
                                          <p:stCondLst>
                                            <p:cond delay="338"/>
                                          </p:stCondLst>
                                        </p:cTn>
                                        <p:tgtEl>
                                          <p:spTgt spid="1026"/>
                                        </p:tgtEl>
                                      </p:cBhvr>
                                      <p:to x="100000" y="100000"/>
                                    </p:animScale>
                                    <p:animScale>
                                      <p:cBhvr>
                                        <p:cTn id="191" dur="13">
                                          <p:stCondLst>
                                            <p:cond delay="656"/>
                                          </p:stCondLst>
                                        </p:cTn>
                                        <p:tgtEl>
                                          <p:spTgt spid="1026"/>
                                        </p:tgtEl>
                                      </p:cBhvr>
                                      <p:to x="100000" y="80000"/>
                                    </p:animScale>
                                    <p:animScale>
                                      <p:cBhvr>
                                        <p:cTn id="192" dur="83" decel="50000">
                                          <p:stCondLst>
                                            <p:cond delay="669"/>
                                          </p:stCondLst>
                                        </p:cTn>
                                        <p:tgtEl>
                                          <p:spTgt spid="1026"/>
                                        </p:tgtEl>
                                      </p:cBhvr>
                                      <p:to x="100000" y="100000"/>
                                    </p:animScale>
                                    <p:animScale>
                                      <p:cBhvr>
                                        <p:cTn id="193" dur="13">
                                          <p:stCondLst>
                                            <p:cond delay="821"/>
                                          </p:stCondLst>
                                        </p:cTn>
                                        <p:tgtEl>
                                          <p:spTgt spid="1026"/>
                                        </p:tgtEl>
                                      </p:cBhvr>
                                      <p:to x="100000" y="90000"/>
                                    </p:animScale>
                                    <p:animScale>
                                      <p:cBhvr>
                                        <p:cTn id="194" dur="83" decel="50000">
                                          <p:stCondLst>
                                            <p:cond delay="834"/>
                                          </p:stCondLst>
                                        </p:cTn>
                                        <p:tgtEl>
                                          <p:spTgt spid="1026"/>
                                        </p:tgtEl>
                                      </p:cBhvr>
                                      <p:to x="100000" y="100000"/>
                                    </p:animScale>
                                    <p:animScale>
                                      <p:cBhvr>
                                        <p:cTn id="195" dur="13">
                                          <p:stCondLst>
                                            <p:cond delay="904"/>
                                          </p:stCondLst>
                                        </p:cTn>
                                        <p:tgtEl>
                                          <p:spTgt spid="1026"/>
                                        </p:tgtEl>
                                      </p:cBhvr>
                                      <p:to x="100000" y="95000"/>
                                    </p:animScale>
                                    <p:animScale>
                                      <p:cBhvr>
                                        <p:cTn id="196" dur="83" decel="50000">
                                          <p:stCondLst>
                                            <p:cond delay="917"/>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P spid="45" grpId="0" animBg="1"/>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80319" y="263307"/>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2252045" y="4588148"/>
            <a:ext cx="2883861" cy="2056201"/>
          </a:xfrm>
          <a:prstGeom prst="rect">
            <a:avLst/>
          </a:prstGeom>
        </p:spPr>
      </p:pic>
      <p:pic>
        <p:nvPicPr>
          <p:cNvPr id="21" name="Shape 64" descr="C:\Users\Acer\Desktop\CGU\SD\presentation pictures\WhatsApp Image 2016-10-19 at 12.48.34 AM.jpeg"/>
          <p:cNvPicPr preferRelativeResize="0"/>
          <p:nvPr/>
        </p:nvPicPr>
        <p:blipFill rotWithShape="1">
          <a:blip r:embed="rId5" cstate="print">
            <a:alphaModFix/>
          </a:blip>
          <a:srcRect/>
          <a:stretch/>
        </p:blipFill>
        <p:spPr>
          <a:xfrm>
            <a:off x="7241231" y="1278706"/>
            <a:ext cx="4008120" cy="4588694"/>
          </a:xfrm>
          <a:prstGeom prst="rect">
            <a:avLst/>
          </a:prstGeom>
          <a:noFill/>
          <a:ln>
            <a:noFill/>
          </a:ln>
        </p:spPr>
      </p:pic>
      <p:sp>
        <p:nvSpPr>
          <p:cNvPr id="25" name="TextBox 24"/>
          <p:cNvSpPr txBox="1"/>
          <p:nvPr/>
        </p:nvSpPr>
        <p:spPr>
          <a:xfrm>
            <a:off x="934870" y="1391821"/>
            <a:ext cx="5926191" cy="3108543"/>
          </a:xfrm>
          <a:prstGeom prst="rect">
            <a:avLst/>
          </a:prstGeom>
          <a:noFill/>
          <a:ln w="25400">
            <a:solidFill>
              <a:schemeClr val="bg1"/>
            </a:solidFill>
          </a:ln>
        </p:spPr>
        <p:txBody>
          <a:bodyPr wrap="square" rtlCol="0">
            <a:spAutoFit/>
          </a:bodyPr>
          <a:lstStyle/>
          <a:p>
            <a:pPr marL="457200" indent="-457200">
              <a:buAutoNum type="arabicPeriod"/>
            </a:pPr>
            <a:r>
              <a:rPr lang="en-US" sz="2800" dirty="0">
                <a:solidFill>
                  <a:prstClr val="white"/>
                </a:solidFill>
                <a:latin typeface="Microsoft YaHei Light" pitchFamily="34" charset="-122"/>
                <a:ea typeface="Microsoft YaHei Light" pitchFamily="34" charset="-122"/>
              </a:rPr>
              <a:t>Brainstorming</a:t>
            </a:r>
          </a:p>
          <a:p>
            <a:pPr marL="457200" indent="-457200">
              <a:buAutoNum type="arabicPeriod" startAt="2"/>
            </a:pPr>
            <a:r>
              <a:rPr lang="en-US" sz="2800" dirty="0" err="1">
                <a:solidFill>
                  <a:prstClr val="white"/>
                </a:solidFill>
                <a:latin typeface="Microsoft YaHei Light" pitchFamily="34" charset="-122"/>
                <a:ea typeface="Microsoft YaHei Light" pitchFamily="34" charset="-122"/>
              </a:rPr>
              <a:t>Blueskying</a:t>
            </a:r>
            <a:endParaRPr lang="en-US" sz="2800" dirty="0">
              <a:solidFill>
                <a:prstClr val="white"/>
              </a:solidFill>
              <a:latin typeface="Microsoft YaHei Light" pitchFamily="34" charset="-122"/>
              <a:ea typeface="Microsoft YaHei Light" pitchFamily="34" charset="-122"/>
            </a:endParaRPr>
          </a:p>
          <a:p>
            <a:pPr marL="457200" indent="-457200">
              <a:buAutoNum type="arabicPeriod" startAt="2"/>
            </a:pPr>
            <a:r>
              <a:rPr lang="en-US" sz="2800" b="1" dirty="0">
                <a:solidFill>
                  <a:prstClr val="white"/>
                </a:solidFill>
                <a:latin typeface="Microsoft YaHei Light" pitchFamily="34" charset="-122"/>
                <a:ea typeface="Microsoft YaHei Light" pitchFamily="34" charset="-122"/>
              </a:rPr>
              <a:t>Role Playing - Asked Colleagues and friends to use</a:t>
            </a:r>
          </a:p>
          <a:p>
            <a:pPr marL="457200" indent="-457200">
              <a:buAutoNum type="arabicPeriod" startAt="2"/>
            </a:pPr>
            <a:r>
              <a:rPr lang="en-US" sz="2800" b="1" dirty="0">
                <a:solidFill>
                  <a:prstClr val="white"/>
                </a:solidFill>
                <a:latin typeface="Microsoft YaHei Light" pitchFamily="34" charset="-122"/>
                <a:ea typeface="Microsoft YaHei Light" pitchFamily="34" charset="-122"/>
              </a:rPr>
              <a:t>Observation </a:t>
            </a:r>
          </a:p>
          <a:p>
            <a:r>
              <a:rPr lang="en-US" sz="2800" b="1" dirty="0">
                <a:solidFill>
                  <a:prstClr val="white"/>
                </a:solidFill>
                <a:latin typeface="Microsoft YaHei Light" pitchFamily="34" charset="-122"/>
                <a:ea typeface="Microsoft YaHei Light" pitchFamily="34" charset="-122"/>
              </a:rPr>
              <a:t>	a. 1st Milestone – Other Projects</a:t>
            </a:r>
          </a:p>
          <a:p>
            <a:r>
              <a:rPr lang="en-US" sz="2800" b="1" dirty="0">
                <a:solidFill>
                  <a:prstClr val="white"/>
                </a:solidFill>
                <a:latin typeface="Microsoft YaHei Light" pitchFamily="34" charset="-122"/>
                <a:ea typeface="Microsoft YaHei Light" pitchFamily="34" charset="-122"/>
              </a:rPr>
              <a:t>	b. </a:t>
            </a:r>
            <a:r>
              <a:rPr lang="en-US" sz="2800" b="1" dirty="0">
                <a:solidFill>
                  <a:schemeClr val="bg1"/>
                </a:solidFill>
                <a:latin typeface="Microsoft YaHei Light" pitchFamily="34" charset="-122"/>
                <a:ea typeface="Microsoft YaHei Light" pitchFamily="34" charset="-122"/>
                <a:hlinkClick r:id="rId6"/>
              </a:rPr>
              <a:t>http://www.activecamps.com/</a:t>
            </a:r>
            <a:endParaRPr lang="en-US" sz="2800" b="1" dirty="0">
              <a:solidFill>
                <a:schemeClr val="bg1"/>
              </a:solidFill>
              <a:latin typeface="Microsoft YaHei Light" pitchFamily="34" charset="-122"/>
              <a:ea typeface="Microsoft YaHei Light" pitchFamily="34" charset="-122"/>
            </a:endParaRPr>
          </a:p>
        </p:txBody>
      </p:sp>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83953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mc:Choice xmlns:p15="http://schemas.microsoft.com/office/powerpoint/2012/main" Requires="p15">
      <p:transition>
        <p15:prstTrans prst="crush"/>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250"/>
                                        <p:tgtEl>
                                          <p:spTgt spid="15"/>
                                        </p:tgtEl>
                                      </p:cBhvr>
                                    </p:animEffect>
                                    <p:anim calcmode="lin" valueType="num">
                                      <p:cBhvr>
                                        <p:cTn id="15" dur="250" fill="hold"/>
                                        <p:tgtEl>
                                          <p:spTgt spid="15"/>
                                        </p:tgtEl>
                                        <p:attrNameLst>
                                          <p:attrName>ppt_x</p:attrName>
                                        </p:attrNameLst>
                                      </p:cBhvr>
                                      <p:tavLst>
                                        <p:tav tm="0">
                                          <p:val>
                                            <p:strVal val="#ppt_x"/>
                                          </p:val>
                                        </p:tav>
                                        <p:tav tm="100000">
                                          <p:val>
                                            <p:strVal val="#ppt_x"/>
                                          </p:val>
                                        </p:tav>
                                      </p:tavLst>
                                    </p:anim>
                                    <p:anim calcmode="lin" valueType="num">
                                      <p:cBhvr>
                                        <p:cTn id="16"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733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Estimating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7" name="Table 6"/>
          <p:cNvGraphicFramePr>
            <a:graphicFrameLocks noGrp="1"/>
          </p:cNvGraphicFramePr>
          <p:nvPr>
            <p:extLst>
              <p:ext uri="{D42A27DB-BD31-4B8C-83A1-F6EECF244321}">
                <p14:modId xmlns:p14="http://schemas.microsoft.com/office/powerpoint/2010/main" val="2896170060"/>
              </p:ext>
            </p:extLst>
          </p:nvPr>
        </p:nvGraphicFramePr>
        <p:xfrm>
          <a:off x="1711378" y="135182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sp>
        <p:nvSpPr>
          <p:cNvPr id="16" name="Rectangle 15"/>
          <p:cNvSpPr/>
          <p:nvPr/>
        </p:nvSpPr>
        <p:spPr>
          <a:xfrm>
            <a:off x="1711378" y="2816960"/>
            <a:ext cx="9144000" cy="313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696139" y="348996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96139" y="5514855"/>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1" name="Straight Arrow Connector 10"/>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7" name="Picture 6"/>
          <p:cNvPicPr>
            <a:picLocks noChangeAspect="1"/>
          </p:cNvPicPr>
          <p:nvPr/>
        </p:nvPicPr>
        <p:blipFill>
          <a:blip r:embed="rId3"/>
          <a:stretch>
            <a:fillRect/>
          </a:stretch>
        </p:blipFill>
        <p:spPr>
          <a:xfrm>
            <a:off x="791435" y="1255057"/>
            <a:ext cx="10572750" cy="5162550"/>
          </a:xfrm>
          <a:prstGeom prst="rect">
            <a:avLst/>
          </a:prstGeom>
        </p:spPr>
      </p:pic>
      <p:sp>
        <p:nvSpPr>
          <p:cNvPr id="48" name="Rectangle 47"/>
          <p:cNvSpPr/>
          <p:nvPr/>
        </p:nvSpPr>
        <p:spPr>
          <a:xfrm>
            <a:off x="1845262" y="1268222"/>
            <a:ext cx="1202737" cy="632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p:cNvSpPr txBox="1"/>
          <p:nvPr/>
        </p:nvSpPr>
        <p:spPr>
          <a:xfrm>
            <a:off x="5351112" y="290938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09514691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4860</TotalTime>
  <Words>1496</Words>
  <Application>Microsoft Office PowerPoint</Application>
  <PresentationFormat>Widescreen</PresentationFormat>
  <Paragraphs>477</Paragraphs>
  <Slides>34</Slides>
  <Notes>33</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34</vt:i4>
      </vt:variant>
    </vt:vector>
  </HeadingPairs>
  <TitlesOfParts>
    <vt:vector size="45" baseType="lpstr">
      <vt:lpstr>Microsoft YaHei Light</vt:lpstr>
      <vt:lpstr>Arial</vt:lpstr>
      <vt:lpstr>Arial Rounded MT Bold</vt:lpstr>
      <vt:lpstr>Bradley Hand ITC</vt:lpstr>
      <vt:lpstr>Calibri</vt:lpstr>
      <vt:lpstr>Wingdings</vt:lpstr>
      <vt:lpstr>Office Theme</vt:lpstr>
      <vt:lpstr>1_Office Theme</vt:lpstr>
      <vt:lpstr>2_Office Theme</vt:lpstr>
      <vt:lpstr>4_Office Theme</vt:lpstr>
      <vt:lpstr>3_Office Theme</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650</cp:revision>
  <dcterms:created xsi:type="dcterms:W3CDTF">2016-06-29T02:33:50Z</dcterms:created>
  <dcterms:modified xsi:type="dcterms:W3CDTF">2016-12-07T04:19:06Z</dcterms:modified>
</cp:coreProperties>
</file>